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  <p:sldMasterId id="2147484041" r:id="rId2"/>
  </p:sldMasterIdLst>
  <p:notesMasterIdLst>
    <p:notesMasterId r:id="rId40"/>
  </p:notesMasterIdLst>
  <p:sldIdLst>
    <p:sldId id="299" r:id="rId3"/>
    <p:sldId id="272" r:id="rId4"/>
    <p:sldId id="282" r:id="rId5"/>
    <p:sldId id="291" r:id="rId6"/>
    <p:sldId id="317" r:id="rId7"/>
    <p:sldId id="292" r:id="rId8"/>
    <p:sldId id="295" r:id="rId9"/>
    <p:sldId id="297" r:id="rId10"/>
    <p:sldId id="298" r:id="rId11"/>
    <p:sldId id="302" r:id="rId12"/>
    <p:sldId id="304" r:id="rId13"/>
    <p:sldId id="303" r:id="rId14"/>
    <p:sldId id="306" r:id="rId15"/>
    <p:sldId id="307" r:id="rId16"/>
    <p:sldId id="257" r:id="rId17"/>
    <p:sldId id="258" r:id="rId18"/>
    <p:sldId id="271" r:id="rId19"/>
    <p:sldId id="318" r:id="rId20"/>
    <p:sldId id="285" r:id="rId21"/>
    <p:sldId id="286" r:id="rId22"/>
    <p:sldId id="287" r:id="rId23"/>
    <p:sldId id="259" r:id="rId24"/>
    <p:sldId id="260" r:id="rId25"/>
    <p:sldId id="262" r:id="rId26"/>
    <p:sldId id="263" r:id="rId27"/>
    <p:sldId id="322" r:id="rId28"/>
    <p:sldId id="264" r:id="rId29"/>
    <p:sldId id="265" r:id="rId30"/>
    <p:sldId id="266" r:id="rId31"/>
    <p:sldId id="279" r:id="rId32"/>
    <p:sldId id="319" r:id="rId33"/>
    <p:sldId id="320" r:id="rId34"/>
    <p:sldId id="321" r:id="rId35"/>
    <p:sldId id="267" r:id="rId36"/>
    <p:sldId id="276" r:id="rId37"/>
    <p:sldId id="268" r:id="rId38"/>
    <p:sldId id="27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FFFFCC"/>
    <a:srgbClr val="CC6600"/>
    <a:srgbClr val="996633"/>
    <a:srgbClr val="FF3300"/>
    <a:srgbClr val="CCFFCC"/>
    <a:srgbClr val="FFFFFF"/>
    <a:srgbClr val="FF9900"/>
    <a:srgbClr val="FFFF99"/>
    <a:srgbClr val="CC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3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F18D6-5229-48A8-93B1-F6698FA5D247}" type="datetimeFigureOut">
              <a:rPr lang="it-IT" smtClean="0"/>
              <a:pPr/>
              <a:t>17/11/2020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05221-04B4-499F-BC9D-308A44B8010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43416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805221-04B4-499F-BC9D-308A44B80109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676202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49156" name="Segnaposto numero diapositiva 3"/>
          <p:cNvSpPr txBox="1">
            <a:spLocks noGrp="1"/>
          </p:cNvSpPr>
          <p:nvPr/>
        </p:nvSpPr>
        <p:spPr bwMode="auto">
          <a:xfrm>
            <a:off x="3885177" y="8685256"/>
            <a:ext cx="2971208" cy="45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07" tIns="45203" rIns="90407" bIns="45203" anchor="b"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06D65886-FAB5-4ABD-A1D6-5399A9170C39}" type="slidenum">
              <a:rPr lang="en-US" altLang="it-IT"/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ln/>
        </p:spPr>
      </p:sp>
      <p:sp>
        <p:nvSpPr>
          <p:cNvPr id="5632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/>
          </a:p>
        </p:txBody>
      </p:sp>
      <p:sp>
        <p:nvSpPr>
          <p:cNvPr id="56324" name="Segnaposto numero diapositiva 3"/>
          <p:cNvSpPr txBox="1">
            <a:spLocks noGrp="1"/>
          </p:cNvSpPr>
          <p:nvPr/>
        </p:nvSpPr>
        <p:spPr bwMode="auto">
          <a:xfrm>
            <a:off x="3885177" y="8685256"/>
            <a:ext cx="2971208" cy="45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07" tIns="45203" rIns="90407" bIns="45203" anchor="b"/>
          <a:lstStyle>
            <a:lvl1pPr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fld id="{A49C8A86-031B-43BD-88CA-F5E3B646C5FD}" type="slidenum">
              <a:rPr lang="en-US" altLang="it-IT"/>
              <a:pPr algn="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1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 altLang="it-IT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7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 altLang="it-IT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72D3C-C42B-4750-B2E2-52BFE2C23438}" type="slidenum">
              <a:rPr lang="it-IT" smtClean="0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249463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FBD8C-70B0-4D61-B3ED-464EDE5B3992}" type="slidenum">
              <a:rPr lang="it-IT" smtClean="0"/>
              <a:pPr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05295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CFBD8C-70B0-4D61-B3ED-464EDE5B3992}" type="slidenum">
              <a:rPr lang="it-IT" smtClean="0"/>
              <a:pPr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55934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FBD8C-70B0-4D61-B3ED-464EDE5B3992}" type="slidenum">
              <a:rPr lang="it-IT" smtClean="0"/>
              <a:pPr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19346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78576-8460-4B08-B900-01B802B467F7}" type="datetimeFigureOut">
              <a:rPr lang="de-DE" altLang="it-IT" smtClean="0">
                <a:solidFill>
                  <a:srgbClr val="000000"/>
                </a:solidFill>
              </a:rPr>
              <a:pPr/>
              <a:t>17.11.2020</a:t>
            </a:fld>
            <a:endParaRPr lang="de-DE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D404-6AF0-4985-9A90-A106A7388C88}" type="slidenum">
              <a:rPr lang="de-DE" altLang="it-IT" smtClean="0">
                <a:solidFill>
                  <a:srgbClr val="000000"/>
                </a:solidFill>
              </a:rPr>
              <a:pPr/>
              <a:t>‹N›</a:t>
            </a:fld>
            <a:endParaRPr lang="de-DE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2579236"/>
      </p:ext>
    </p:extLst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D0028-81B5-4CE0-BEC4-5BC4A28A97AE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56425-BDE2-444D-85DB-74DF1A98B3D6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4081041"/>
      </p:ext>
    </p:extLst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0192-A76D-4B46-B2AC-CC5EAB3AFC0E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B549C-29ED-4B2B-8A8B-972334DBA9D6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9023110"/>
      </p:ext>
    </p:extLst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2DFB-98AA-455C-9873-585EAA3C8682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C2450-6118-4CBF-A0EE-3835609E9FE7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7523402"/>
      </p:ext>
    </p:extLst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FC916-1EA1-4E6E-874B-87819CACFC8E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9E25D-8114-4C24-95BE-0A259BB70DD7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6323314"/>
      </p:ext>
    </p:extLst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44F3E-E653-4260-A7CF-7AB6348F412D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B0E8-5931-4513-B52B-1D563C492DA2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5353048"/>
      </p:ext>
    </p:extLst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4BE80-D235-455B-A3EB-DAABEC0D12C8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1673-5868-4915-87EC-4C0C23269E88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9407326"/>
      </p:ext>
    </p:extLst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10C-2D3E-4ED4-8674-62336C65BB01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59D8-9BD3-4CA5-98FB-5075C23B5B41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61988"/>
      </p:ext>
    </p:extLst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71F7B-9885-4BE6-B135-44ABC45761E2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DFA9A-5AB7-407C-A9B6-6CCE2497B3CA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2239497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70909-D14A-4C2A-8FBA-FE23B9F8864C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1E1-2321-4C49-9D42-6689BD2FAE93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6512255"/>
      </p:ext>
    </p:extLst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34-B9D1-4A83-B441-7BF219AB7E2F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D88D7-7048-4CE3-966F-DA81964E71B1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082215"/>
      </p:ext>
    </p:extLst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78576-8460-4B08-B900-01B802B467F7}" type="datetimeFigureOut">
              <a:rPr lang="de-DE" altLang="it-IT" smtClean="0">
                <a:solidFill>
                  <a:srgbClr val="000000"/>
                </a:solidFill>
              </a:rPr>
              <a:pPr/>
              <a:t>17.11.2020</a:t>
            </a:fld>
            <a:endParaRPr lang="de-DE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altLang="it-IT">
              <a:solidFill>
                <a:srgbClr val="000000"/>
              </a:solidFill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C89D404-6AF0-4985-9A90-A106A7388C88}" type="slidenum">
              <a:rPr lang="de-DE" altLang="it-IT" smtClean="0">
                <a:solidFill>
                  <a:srgbClr val="000000"/>
                </a:solidFill>
              </a:rPr>
              <a:pPr/>
              <a:t>‹N›</a:t>
            </a:fld>
            <a:endParaRPr lang="de-DE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44601"/>
      </p:ext>
    </p:extLst>
  </p:cSld>
  <p:clrMapOvr>
    <a:masterClrMapping/>
  </p:clrMapOvr>
  <p:transition spd="med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D0028-81B5-4CE0-BEC4-5BC4A28A97AE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56425-BDE2-444D-85DB-74DF1A98B3D6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6302815"/>
      </p:ext>
    </p:extLst>
  </p:cSld>
  <p:clrMapOvr>
    <a:masterClrMapping/>
  </p:clrMapOvr>
  <p:transition spd="med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80192-A76D-4B46-B2AC-CC5EAB3AFC0E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5FB549C-29ED-4B2B-8A8B-972334DBA9D6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3505085"/>
      </p:ext>
    </p:extLst>
  </p:cSld>
  <p:clrMapOvr>
    <a:masterClrMapping/>
  </p:clrMapOvr>
  <p:transition spd="med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C2DFB-98AA-455C-9873-585EAA3C8682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84DC2450-6118-4CBF-A0EE-3835609E9FE7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8831814"/>
      </p:ext>
    </p:extLst>
  </p:cSld>
  <p:clrMapOvr>
    <a:masterClrMapping/>
  </p:clrMapOvr>
  <p:transition spd="med">
    <p:random/>
  </p:transition>
  <p:extLst>
    <p:ext uri="{DCECCB84-F9BA-43D5-87BE-67443E8EF086}">
      <p15:sldGuideLst xmlns:p15="http://schemas.microsoft.com/office/powerpoint/2012/main" xmlns="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FC916-1EA1-4E6E-874B-87819CACFC8E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8C9E25D-8114-4C24-95BE-0A259BB70DD7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0465235"/>
      </p:ext>
    </p:extLst>
  </p:cSld>
  <p:clrMapOvr>
    <a:masterClrMapping/>
  </p:clrMapOvr>
  <p:transition spd="med">
    <p:random/>
  </p:transition>
  <p:extLst>
    <p:ext uri="{DCECCB84-F9BA-43D5-87BE-67443E8EF086}">
      <p15:sldGuideLst xmlns:p15="http://schemas.microsoft.com/office/powerpoint/2012/main" xmlns="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44F3E-E653-4260-A7CF-7AB6348F412D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B0E8-5931-4513-B52B-1D563C492DA2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217575"/>
      </p:ext>
    </p:extLst>
  </p:cSld>
  <p:clrMapOvr>
    <a:masterClrMapping/>
  </p:clrMapOvr>
  <p:transition spd="med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4BE80-D235-455B-A3EB-DAABEC0D12C8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11673-5868-4915-87EC-4C0C23269E88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015429"/>
      </p:ext>
    </p:extLst>
  </p:cSld>
  <p:clrMapOvr>
    <a:masterClrMapping/>
  </p:clrMapOvr>
  <p:transition spd="med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5D10C-2D3E-4ED4-8674-62336C65BB01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6A59D8-9BD3-4CA5-98FB-5075C23B5B41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7533110"/>
      </p:ext>
    </p:extLst>
  </p:cSld>
  <p:clrMapOvr>
    <a:masterClrMapping/>
  </p:clrMapOvr>
  <p:transition spd="med">
    <p:random/>
  </p:transition>
  <p:extLst>
    <p:ext uri="{DCECCB84-F9BA-43D5-87BE-67443E8EF086}">
      <p15:sldGuideLst xmlns:p15="http://schemas.microsoft.com/office/powerpoint/2012/main" xmlns="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71F7B-9885-4BE6-B135-44ABC45761E2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AADFA9A-5AB7-407C-A9B6-6CCE2497B3CA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1032250"/>
      </p:ext>
    </p:extLst>
  </p:cSld>
  <p:clrMapOvr>
    <a:masterClrMapping/>
  </p:clrMapOvr>
  <p:transition spd="med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B7C5E7-4F5C-4BDD-BC31-F039BF459F38}" type="datetimeFigureOut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D4A4B2-A024-4BE6-922A-C306C56B46B2}" type="slidenum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26002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B7C5E7-4F5C-4BDD-BC31-F039BF459F38}" type="datetimeFigureOut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D4A4B2-A024-4BE6-922A-C306C56B46B2}" type="slidenum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5847312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B7C5E7-4F5C-4BDD-BC31-F039BF459F38}" type="datetimeFigureOut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D4A4B2-A024-4BE6-922A-C306C56B46B2}" type="slidenum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63267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B7C5E7-4F5C-4BDD-BC31-F039BF459F38}" type="datetimeFigureOut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D4A4B2-A024-4BE6-922A-C306C56B46B2}" type="slidenum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1922899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B7C5E7-4F5C-4BDD-BC31-F039BF459F38}" type="datetimeFigureOut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D4A4B2-A024-4BE6-922A-C306C56B46B2}" type="slidenum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76425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70909-D14A-4C2A-8FBA-FE23B9F8864C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9F1E1-2321-4C49-9D42-6689BD2FAE93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941401"/>
      </p:ext>
    </p:extLst>
  </p:cSld>
  <p:clrMapOvr>
    <a:masterClrMapping/>
  </p:clrMapOvr>
  <p:transition spd="med"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B1A34-B9D1-4A83-B441-7BF219AB7E2F}" type="datetimeFigureOut">
              <a:rPr lang="it-IT" altLang="it-IT" smtClean="0">
                <a:solidFill>
                  <a:srgbClr val="000000"/>
                </a:solidFill>
              </a:rPr>
              <a:pPr/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D88D7-7048-4CE3-966F-DA81964E71B1}" type="slidenum">
              <a:rPr lang="it-IT" altLang="it-IT" smtClean="0">
                <a:solidFill>
                  <a:srgbClr val="000000"/>
                </a:solidFill>
              </a:rPr>
              <a:pPr/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172015"/>
      </p:ext>
    </p:extLst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B7C5E7-4F5C-4BDD-BC31-F039BF459F38}" type="datetimeFigureOut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D4A4B2-A024-4BE6-922A-C306C56B46B2}" type="slidenum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936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transition spd="med">
    <p:random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B7C5E7-4F5C-4BDD-BC31-F039BF459F38}" type="datetimeFigureOut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17/11/2020</a:t>
            </a:fld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DD4A4B2-A024-4BE6-922A-C306C56B46B2}" type="slidenum">
              <a:rPr lang="it-IT" altLang="it-IT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9961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  <p:sldLayoutId id="2147484053" r:id="rId12"/>
    <p:sldLayoutId id="2147484054" r:id="rId13"/>
    <p:sldLayoutId id="2147484055" r:id="rId14"/>
    <p:sldLayoutId id="2147484056" r:id="rId15"/>
    <p:sldLayoutId id="2147484057" r:id="rId16"/>
  </p:sldLayoutIdLst>
  <p:transition spd="med">
    <p:random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2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971600" y="332656"/>
            <a:ext cx="763284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t-IT" sz="3200" dirty="0"/>
          </a:p>
          <a:p>
            <a:r>
              <a:rPr lang="it-IT" sz="3200" dirty="0">
                <a:solidFill>
                  <a:schemeClr val="bg1"/>
                </a:solidFill>
              </a:rPr>
              <a:t>    </a:t>
            </a:r>
            <a:r>
              <a:rPr lang="it-IT" sz="3200" i="1" dirty="0">
                <a:latin typeface="Lucida Calligraphy" panose="03010101010101010101" pitchFamily="66" charset="0"/>
              </a:rPr>
              <a:t>Perché qui?         Chi siamo noi?</a:t>
            </a:r>
          </a:p>
          <a:p>
            <a:r>
              <a:rPr lang="it-IT" sz="3200" i="1" dirty="0">
                <a:latin typeface="Lucida Calligraphy" panose="03010101010101010101" pitchFamily="66" charset="0"/>
              </a:rPr>
              <a:t>              Perché formazione?</a:t>
            </a:r>
          </a:p>
          <a:p>
            <a:pPr algn="ctr"/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835696" y="1988840"/>
            <a:ext cx="59046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  <a:p>
            <a:r>
              <a:rPr lang="it-IT" b="1" i="1" dirty="0">
                <a:solidFill>
                  <a:schemeClr val="tx2">
                    <a:lumMod val="50000"/>
                  </a:schemeClr>
                </a:solidFill>
                <a:latin typeface="Lucida Calligraphy" panose="03010101010101010101" pitchFamily="66" charset="0"/>
              </a:rPr>
              <a:t>TEMI PRINCIPALI:</a:t>
            </a:r>
          </a:p>
          <a:p>
            <a:r>
              <a:rPr lang="it-IT" b="1" i="1" dirty="0">
                <a:solidFill>
                  <a:schemeClr val="tx2">
                    <a:lumMod val="50000"/>
                  </a:schemeClr>
                </a:solidFill>
                <a:latin typeface="Lucida Calligraphy" panose="03010101010101010101" pitchFamily="66" charset="0"/>
              </a:rPr>
              <a:t>- CONOSCENZA DI BASE SULLA VIOLENZA (inclusi aspetti legislativi)</a:t>
            </a:r>
          </a:p>
          <a:p>
            <a:r>
              <a:rPr lang="it-IT" b="1" i="1" dirty="0">
                <a:solidFill>
                  <a:schemeClr val="tx2">
                    <a:lumMod val="50000"/>
                  </a:schemeClr>
                </a:solidFill>
                <a:latin typeface="Lucida Calligraphy" panose="03010101010101010101" pitchFamily="66" charset="0"/>
              </a:rPr>
              <a:t>- INFORMAZIONI SUI SERVIZI DISPONIBILI</a:t>
            </a:r>
          </a:p>
          <a:p>
            <a:pPr marL="285750" indent="-285750">
              <a:buFontTx/>
              <a:buChar char="-"/>
            </a:pPr>
            <a:endParaRPr lang="it-IT" dirty="0"/>
          </a:p>
          <a:p>
            <a:pPr marL="285750" indent="-285750">
              <a:buFontTx/>
              <a:buChar char="-"/>
            </a:pP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1259632" y="4149081"/>
            <a:ext cx="748883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dirty="0"/>
          </a:p>
          <a:p>
            <a:r>
              <a:rPr lang="it-IT" sz="2400" i="1" dirty="0" err="1" smtClean="0">
                <a:solidFill>
                  <a:srgbClr val="C00000"/>
                </a:solidFill>
                <a:latin typeface="Lucida Handwriting" panose="03010101010101010101" pitchFamily="66" charset="0"/>
              </a:rPr>
              <a:t>……………</a:t>
            </a:r>
            <a:r>
              <a:rPr lang="it-IT" sz="2400" i="1" dirty="0" smtClean="0">
                <a:solidFill>
                  <a:srgbClr val="C00000"/>
                </a:solidFill>
                <a:latin typeface="Lucida Handwriting" panose="03010101010101010101" pitchFamily="66" charset="0"/>
              </a:rPr>
              <a:t>.</a:t>
            </a:r>
            <a:r>
              <a:rPr lang="it-IT" sz="2400" i="1" dirty="0">
                <a:solidFill>
                  <a:srgbClr val="C00000"/>
                </a:solidFill>
                <a:latin typeface="Lucida Handwriting" panose="03010101010101010101" pitchFamily="66" charset="0"/>
              </a:rPr>
              <a:t>E’   indispensabile    una  </a:t>
            </a:r>
          </a:p>
          <a:p>
            <a:r>
              <a:rPr lang="it-IT" sz="2400" i="1" dirty="0">
                <a:solidFill>
                  <a:srgbClr val="C00000"/>
                </a:solidFill>
                <a:latin typeface="Lucida Handwriting" panose="03010101010101010101" pitchFamily="66" charset="0"/>
              </a:rPr>
              <a:t>FORMAZIONE   SPECIFICA  e  </a:t>
            </a:r>
            <a:r>
              <a:rPr lang="it-IT" sz="2400" i="1" dirty="0" smtClean="0">
                <a:solidFill>
                  <a:srgbClr val="C00000"/>
                </a:solidFill>
                <a:latin typeface="Lucida Handwriting" panose="03010101010101010101" pitchFamily="66" charset="0"/>
              </a:rPr>
              <a:t>CONTINUA</a:t>
            </a:r>
          </a:p>
          <a:p>
            <a:endParaRPr lang="it-IT" sz="2400" i="1" dirty="0" smtClean="0">
              <a:solidFill>
                <a:srgbClr val="C00000"/>
              </a:solidFill>
              <a:latin typeface="Lucida Handwriting" panose="03010101010101010101" pitchFamily="66" charset="0"/>
            </a:endParaRPr>
          </a:p>
          <a:p>
            <a:pPr algn="ctr"/>
            <a:endParaRPr lang="it-IT" dirty="0" smtClean="0"/>
          </a:p>
          <a:p>
            <a:pPr algn="ctr"/>
            <a:r>
              <a:rPr lang="it-IT" b="1" i="1" dirty="0" smtClean="0"/>
              <a:t>a cura della Casa Rifugio e Centro antiviolenza “Mondo Rosa” del Centro Calabrese di Solidarietà</a:t>
            </a:r>
          </a:p>
          <a:p>
            <a:endParaRPr lang="it-IT" sz="2400" i="1" dirty="0">
              <a:solidFill>
                <a:srgbClr val="C00000"/>
              </a:solidFill>
              <a:latin typeface="Papyrus" panose="03070502060502030205" pitchFamily="66" charset="0"/>
            </a:endParaRPr>
          </a:p>
          <a:p>
            <a:endParaRPr lang="it-IT" dirty="0">
              <a:solidFill>
                <a:srgbClr val="C00000"/>
              </a:solidFill>
            </a:endParaRP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59319109"/>
      </p:ext>
    </p:extLst>
  </p:cSld>
  <p:clrMapOvr>
    <a:masterClrMapping/>
  </p:clrMapOvr>
  <p:transition spd="med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33650" y="260350"/>
            <a:ext cx="6610350" cy="1606550"/>
          </a:xfrm>
        </p:spPr>
        <p:txBody>
          <a:bodyPr>
            <a:normAutofit/>
          </a:bodyPr>
          <a:lstStyle/>
          <a:p>
            <a:pPr eaLnBrk="1" hangingPunct="1"/>
            <a:r>
              <a:rPr lang="it-IT" altLang="it-IT" sz="3200" b="1" dirty="0">
                <a:solidFill>
                  <a:srgbClr val="CC6600"/>
                </a:solidFill>
                <a:latin typeface="Papyrus" panose="03070502060502030205" pitchFamily="66" charset="0"/>
              </a:rPr>
              <a:t>Per   spiegare la violenza maschile  sulle donne  le varie  teorie… o meglio le cause…. 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8229600" cy="4678363"/>
          </a:xfrm>
        </p:spPr>
        <p:txBody>
          <a:bodyPr/>
          <a:lstStyle/>
          <a:p>
            <a:pPr lvl="1" eaLnBrk="1" hangingPunct="1">
              <a:buFont typeface="Wingdings" pitchFamily="2" charset="2"/>
              <a:buNone/>
            </a:pPr>
            <a:endParaRPr lang="it-IT" altLang="it-IT" sz="4000" dirty="0"/>
          </a:p>
          <a:p>
            <a:pPr lvl="1"/>
            <a:r>
              <a:rPr lang="it-IT" altLang="it-IT" sz="2800" b="1" i="1" dirty="0">
                <a:solidFill>
                  <a:srgbClr val="996633"/>
                </a:solidFill>
                <a:latin typeface="Papyrus" panose="03070502060502030205" pitchFamily="66" charset="0"/>
              </a:rPr>
              <a:t>Biologiche</a:t>
            </a:r>
          </a:p>
          <a:p>
            <a:pPr lvl="1"/>
            <a:r>
              <a:rPr lang="it-IT" altLang="it-IT" sz="2800" b="1" i="1" dirty="0">
                <a:solidFill>
                  <a:srgbClr val="996633"/>
                </a:solidFill>
                <a:latin typeface="Papyrus" panose="03070502060502030205" pitchFamily="66" charset="0"/>
              </a:rPr>
              <a:t>Psicologiche</a:t>
            </a:r>
          </a:p>
          <a:p>
            <a:pPr lvl="1"/>
            <a:r>
              <a:rPr lang="it-IT" altLang="it-IT" sz="2800" b="1" i="1" dirty="0">
                <a:solidFill>
                  <a:srgbClr val="996633"/>
                </a:solidFill>
                <a:latin typeface="Papyrus" panose="03070502060502030205" pitchFamily="66" charset="0"/>
              </a:rPr>
              <a:t>Sociologiche</a:t>
            </a:r>
          </a:p>
          <a:p>
            <a:pPr lvl="1"/>
            <a:r>
              <a:rPr lang="it-IT" altLang="it-IT" sz="2800" b="1" i="1" dirty="0">
                <a:solidFill>
                  <a:srgbClr val="996633"/>
                </a:solidFill>
                <a:latin typeface="Papyrus" panose="03070502060502030205" pitchFamily="66" charset="0"/>
              </a:rPr>
              <a:t>Antropologiche</a:t>
            </a:r>
          </a:p>
          <a:p>
            <a:pPr lvl="1"/>
            <a:r>
              <a:rPr lang="it-IT" altLang="it-IT" sz="2800" b="1" i="1" dirty="0">
                <a:solidFill>
                  <a:srgbClr val="996633"/>
                </a:solidFill>
                <a:latin typeface="Papyrus" panose="03070502060502030205" pitchFamily="66" charset="0"/>
              </a:rPr>
              <a:t>Politiche economiche</a:t>
            </a:r>
          </a:p>
        </p:txBody>
      </p:sp>
      <p:pic>
        <p:nvPicPr>
          <p:cNvPr id="5" name="Immagine 4" descr="Untitled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1772816"/>
            <a:ext cx="413385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0374226"/>
      </p:ext>
    </p:extLst>
  </p:cSld>
  <p:clrMapOvr>
    <a:masterClrMapping/>
  </p:clrMapOvr>
  <p:transition spd="med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numero diapositiva 5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  <a:buClrTx/>
              <a:buSzTx/>
              <a:buFontTx/>
              <a:buNone/>
              <a:defRPr/>
            </a:pPr>
            <a:endParaRPr lang="it-IT" altLang="en-US" sz="1200" dirty="0">
              <a:latin typeface="+mj-lt"/>
            </a:endParaRP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03848" y="1556792"/>
            <a:ext cx="5543550" cy="4182616"/>
          </a:xfrm>
        </p:spPr>
        <p:txBody>
          <a:bodyPr/>
          <a:lstStyle/>
          <a:p>
            <a:pPr>
              <a:buNone/>
            </a:pPr>
            <a:r>
              <a:rPr lang="it-IT" altLang="it-IT" sz="2000" dirty="0" smtClean="0"/>
              <a:t>     L’Organizzazione </a:t>
            </a:r>
            <a:r>
              <a:rPr lang="it-IT" altLang="it-IT" sz="2000" dirty="0"/>
              <a:t>Mondiale sulla Sanità </a:t>
            </a:r>
            <a:r>
              <a:rPr lang="it-IT" altLang="it-IT" sz="2000" dirty="0" smtClean="0"/>
              <a:t>si avvale </a:t>
            </a:r>
            <a:r>
              <a:rPr lang="it-IT" altLang="it-IT" sz="2000" dirty="0"/>
              <a:t>di un Modello Ecologico per cercare di capire la natura multiforme della violenza…</a:t>
            </a:r>
          </a:p>
          <a:p>
            <a:pPr eaLnBrk="1" hangingPunct="1">
              <a:buFont typeface="Wingdings" pitchFamily="2" charset="2"/>
              <a:buNone/>
            </a:pPr>
            <a:endParaRPr lang="it-IT" altLang="it-IT" sz="2000" dirty="0"/>
          </a:p>
        </p:txBody>
      </p:sp>
      <p:pic>
        <p:nvPicPr>
          <p:cNvPr id="29702" name="Picture 4" descr="Immagin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01008"/>
            <a:ext cx="7722463" cy="2637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4" name="Oval 6"/>
          <p:cNvSpPr>
            <a:spLocks noChangeArrowheads="1"/>
          </p:cNvSpPr>
          <p:nvPr/>
        </p:nvSpPr>
        <p:spPr bwMode="auto">
          <a:xfrm>
            <a:off x="2771800" y="4005287"/>
            <a:ext cx="6212971" cy="1941606"/>
          </a:xfrm>
          <a:prstGeom prst="ellipse">
            <a:avLst/>
          </a:prstGeom>
          <a:solidFill>
            <a:srgbClr val="FF99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buClr>
                <a:schemeClr val="accent2"/>
              </a:buClr>
              <a:buSzPct val="60000"/>
              <a:buChar char="q"/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buClr>
                <a:schemeClr val="accent2"/>
              </a:buClr>
              <a:buSzPct val="70000"/>
              <a:buChar char="q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buSzPct val="75000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it-IT" altLang="it-IT" sz="2400" dirty="0">
                <a:latin typeface="Times New Roman" pitchFamily="18" charset="0"/>
              </a:rPr>
              <a:t>Comunità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kumimoji="1" lang="it-IT" altLang="it-IT" sz="2400" dirty="0">
              <a:latin typeface="Times New Roman" pitchFamily="18" charset="0"/>
            </a:endParaRPr>
          </a:p>
        </p:txBody>
      </p:sp>
      <p:sp>
        <p:nvSpPr>
          <p:cNvPr id="29705" name="Oval 7"/>
          <p:cNvSpPr>
            <a:spLocks noChangeArrowheads="1"/>
          </p:cNvSpPr>
          <p:nvPr/>
        </p:nvSpPr>
        <p:spPr bwMode="auto">
          <a:xfrm>
            <a:off x="4813048" y="4056156"/>
            <a:ext cx="4251338" cy="1872622"/>
          </a:xfrm>
          <a:prstGeom prst="ellipse">
            <a:avLst/>
          </a:prstGeom>
          <a:solidFill>
            <a:srgbClr val="FFCCCC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buClr>
                <a:schemeClr val="accent2"/>
              </a:buClr>
              <a:buSzPct val="60000"/>
              <a:buChar char="q"/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buClr>
                <a:schemeClr val="accent2"/>
              </a:buClr>
              <a:buSzPct val="70000"/>
              <a:buChar char="q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buSzPct val="75000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it-IT" altLang="it-IT" sz="2400" dirty="0">
                <a:latin typeface="Times New Roman" pitchFamily="18" charset="0"/>
              </a:rPr>
              <a:t>Relazioni </a:t>
            </a:r>
          </a:p>
        </p:txBody>
      </p:sp>
      <p:sp>
        <p:nvSpPr>
          <p:cNvPr id="29707" name="Text Box 9"/>
          <p:cNvSpPr txBox="1">
            <a:spLocks noChangeArrowheads="1"/>
          </p:cNvSpPr>
          <p:nvPr/>
        </p:nvSpPr>
        <p:spPr bwMode="auto">
          <a:xfrm>
            <a:off x="8027988" y="4797425"/>
            <a:ext cx="720725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buClr>
                <a:schemeClr val="accent2"/>
              </a:buClr>
              <a:buSzPct val="60000"/>
              <a:buChar char="q"/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buClr>
                <a:schemeClr val="accent2"/>
              </a:buClr>
              <a:buSzPct val="70000"/>
              <a:buChar char="q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buSzPct val="75000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6600"/>
              <a:t> </a:t>
            </a:r>
          </a:p>
        </p:txBody>
      </p:sp>
      <p:sp>
        <p:nvSpPr>
          <p:cNvPr id="29708" name="Oval 7"/>
          <p:cNvSpPr>
            <a:spLocks noChangeArrowheads="1"/>
          </p:cNvSpPr>
          <p:nvPr/>
        </p:nvSpPr>
        <p:spPr bwMode="auto">
          <a:xfrm>
            <a:off x="6332848" y="4638986"/>
            <a:ext cx="2574304" cy="1098549"/>
          </a:xfrm>
          <a:prstGeom prst="ellipse">
            <a:avLst/>
          </a:prstGeom>
          <a:solidFill>
            <a:srgbClr val="FF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buClr>
                <a:schemeClr val="accent2"/>
              </a:buClr>
              <a:buSzPct val="60000"/>
              <a:buChar char="q"/>
              <a:defRPr sz="2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buClr>
                <a:schemeClr val="accent2"/>
              </a:buClr>
              <a:buSzPct val="70000"/>
              <a:buChar char="q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buSzPct val="75000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kumimoji="1" lang="it-IT" altLang="it-IT" sz="2000" dirty="0">
                <a:latin typeface="Times New Roman" pitchFamily="18" charset="0"/>
              </a:rPr>
              <a:t>Individuo </a:t>
            </a:r>
          </a:p>
        </p:txBody>
      </p:sp>
      <p:sp>
        <p:nvSpPr>
          <p:cNvPr id="2" name="Rettangolo 1"/>
          <p:cNvSpPr/>
          <p:nvPr/>
        </p:nvSpPr>
        <p:spPr>
          <a:xfrm>
            <a:off x="1115615" y="404664"/>
            <a:ext cx="802838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t-IT" altLang="it-IT" sz="4800" b="1" dirty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IL MODELLO ECOLOGICO </a:t>
            </a:r>
            <a:endParaRPr lang="it-IT" sz="48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9833016"/>
      </p:ext>
    </p:extLst>
  </p:cSld>
  <p:clrMapOvr>
    <a:masterClrMapping/>
  </p:clrMapOvr>
  <p:transition spd="med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67136" y="3429000"/>
            <a:ext cx="7776864" cy="2246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t-IT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Vuol dire quindi interrogarsi su quali aspetti del sistema socioculturale ,in cui la violenza viene esercitata, la legittimano anziché contrastarla, in modi più o meno diretti ed evidenti.</a:t>
            </a:r>
          </a:p>
          <a:p>
            <a:pPr algn="ctr"/>
            <a:r>
              <a:rPr lang="it-IT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Entrano quindi in gioco le leggi che regolamentano il vivere quotidiano, i mezzi di comunicazione di massa e i linguaggi adottati, </a:t>
            </a:r>
            <a:r>
              <a:rPr lang="it-IT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ecc</a:t>
            </a:r>
            <a:endParaRPr lang="it-IT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051720" y="332656"/>
            <a:ext cx="56166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it-IT" b="1" dirty="0" smtClean="0">
              <a:solidFill>
                <a:srgbClr val="FF0000"/>
              </a:solidFill>
            </a:endParaRPr>
          </a:p>
          <a:p>
            <a:pPr algn="just"/>
            <a:r>
              <a:rPr lang="it-IT" b="1" dirty="0" smtClean="0">
                <a:solidFill>
                  <a:srgbClr val="FF0000"/>
                </a:solidFill>
              </a:rPr>
              <a:t>L’adozione di questo modello implica non focalizzarsi più esclusivamente sulla persona che agisce o subisce violenza (livello individuale) ma muoversi verso i livelli che lo includono e lo specificano.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9763451"/>
      </p:ext>
    </p:extLst>
  </p:cSld>
  <p:clrMapOvr>
    <a:masterClrMapping/>
  </p:clrMapOvr>
  <p:transition spd="med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475656" y="260648"/>
            <a:ext cx="7344816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it-IT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Cosa ne è venuto fuori….</a:t>
            </a:r>
          </a:p>
        </p:txBody>
      </p:sp>
      <p:pic>
        <p:nvPicPr>
          <p:cNvPr id="4" name="Immagine 3" descr="Untitled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085850"/>
            <a:ext cx="8424936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7889867"/>
      </p:ext>
    </p:extLst>
  </p:cSld>
  <p:clrMapOvr>
    <a:masterClrMapping/>
  </p:clrMapOvr>
  <p:transition spd="med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0"/>
            <a:lum/>
          </a:blip>
          <a:srcRect/>
          <a:stretch>
            <a:fillRect l="-35000" r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764432"/>
          </a:xfrm>
        </p:spPr>
        <p:txBody>
          <a:bodyPr>
            <a:normAutofit fontScale="90000"/>
          </a:bodyPr>
          <a:lstStyle/>
          <a:p>
            <a:pPr algn="ctr"/>
            <a:r>
              <a:rPr lang="it-IT" sz="5400" b="1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Papyrus" panose="03070502060502030205" pitchFamily="66" charset="0"/>
              </a:rPr>
              <a:t/>
            </a:r>
            <a:br>
              <a:rPr lang="it-IT" sz="5400" b="1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Papyrus" panose="03070502060502030205" pitchFamily="66" charset="0"/>
              </a:rPr>
            </a:br>
            <a:r>
              <a:rPr lang="it-IT" sz="5400" b="1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Papyrus" panose="03070502060502030205" pitchFamily="66" charset="0"/>
              </a:rPr>
              <a:t/>
            </a:r>
            <a:br>
              <a:rPr lang="it-IT" sz="5400" b="1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Papyrus" panose="03070502060502030205" pitchFamily="66" charset="0"/>
              </a:rPr>
            </a:br>
            <a:endParaRPr lang="it-IT" sz="5400" b="1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CC00CC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Papyrus" panose="03070502060502030205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475656" y="1327994"/>
            <a:ext cx="6264696" cy="1596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apyrus" panose="03070502060502030205" pitchFamily="66" charset="0"/>
              </a:rPr>
              <a:t>La violenza di genere è la violenza contro le donne basata sul genere, ed è ritenuta una violazione dei diritti umani.</a:t>
            </a:r>
          </a:p>
          <a:p>
            <a:pPr marL="0" indent="0">
              <a:buNone/>
            </a:pPr>
            <a:endParaRPr lang="it-IT" sz="2800" dirty="0">
              <a:latin typeface="Papyrus" panose="03070502060502030205" pitchFamily="66" charset="0"/>
            </a:endParaRPr>
          </a:p>
          <a:p>
            <a:endParaRPr lang="it-IT" sz="2800" dirty="0">
              <a:latin typeface="Papyrus" panose="03070502060502030205" pitchFamily="66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403648" y="2924944"/>
            <a:ext cx="658822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buClr>
                <a:srgbClr val="009DD9"/>
              </a:buClr>
              <a:buSzPct val="85000"/>
            </a:pPr>
            <a:r>
              <a:rPr lang="it-IT" sz="2600" b="1" dirty="0">
                <a:latin typeface="Papyrus" panose="03070502060502030205" pitchFamily="66" charset="0"/>
              </a:rPr>
              <a:t>………….. E’ </a:t>
            </a:r>
            <a:r>
              <a:rPr lang="it-IT" sz="2800" b="1" dirty="0">
                <a:latin typeface="Papyrus" panose="03070502060502030205" pitchFamily="66" charset="0"/>
              </a:rPr>
              <a:t>la manifestazione della storica </a:t>
            </a:r>
            <a:r>
              <a:rPr lang="it-IT" sz="2800" b="1" dirty="0" smtClean="0">
                <a:latin typeface="Papyrus" panose="03070502060502030205" pitchFamily="66" charset="0"/>
              </a:rPr>
              <a:t>differenza, in </a:t>
            </a:r>
            <a:r>
              <a:rPr lang="it-IT" sz="2800" b="1" dirty="0">
                <a:latin typeface="Papyrus" panose="03070502060502030205" pitchFamily="66" charset="0"/>
              </a:rPr>
              <a:t>termini di potere, </a:t>
            </a:r>
            <a:r>
              <a:rPr lang="it-IT" sz="2800" b="1" dirty="0" smtClean="0">
                <a:latin typeface="Papyrus" panose="03070502060502030205" pitchFamily="66" charset="0"/>
              </a:rPr>
              <a:t>all’interno </a:t>
            </a:r>
            <a:r>
              <a:rPr lang="it-IT" sz="2800" b="1" dirty="0">
                <a:latin typeface="Papyrus" panose="03070502060502030205" pitchFamily="66" charset="0"/>
              </a:rPr>
              <a:t>delle relazioni di genere, che ha </a:t>
            </a:r>
            <a:r>
              <a:rPr lang="it-IT" sz="2800" b="1" dirty="0">
                <a:solidFill>
                  <a:srgbClr val="FF0000"/>
                </a:solidFill>
                <a:latin typeface="Papyrus" panose="03070502060502030205" pitchFamily="66" charset="0"/>
              </a:rPr>
              <a:t>portato alla dominazione e alla discriminazione nei confronti delle donne da parte degli uomini.  </a:t>
            </a:r>
          </a:p>
          <a:p>
            <a:pPr lvl="0">
              <a:spcBef>
                <a:spcPts val="600"/>
              </a:spcBef>
              <a:buClr>
                <a:srgbClr val="009DD9"/>
              </a:buClr>
              <a:buSzPct val="85000"/>
            </a:pPr>
            <a:r>
              <a:rPr lang="it-IT" sz="3200" b="1" dirty="0">
                <a:solidFill>
                  <a:srgbClr val="FF0000"/>
                </a:solidFill>
                <a:latin typeface="Papyrus" panose="03070502060502030205" pitchFamily="66" charset="0"/>
              </a:rPr>
              <a:t>…………………..   </a:t>
            </a:r>
            <a:r>
              <a:rPr lang="it-IT" sz="3200" b="1" dirty="0">
                <a:solidFill>
                  <a:srgbClr val="FF0000"/>
                </a:solidFill>
                <a:latin typeface="Perpetua Titling MT" panose="02020502060505020804" pitchFamily="18" charset="0"/>
              </a:rPr>
              <a:t>E’ un reato </a:t>
            </a:r>
          </a:p>
        </p:txBody>
      </p:sp>
      <p:sp>
        <p:nvSpPr>
          <p:cNvPr id="6" name="Rettangolo 5"/>
          <p:cNvSpPr/>
          <p:nvPr/>
        </p:nvSpPr>
        <p:spPr>
          <a:xfrm>
            <a:off x="1979712" y="404664"/>
            <a:ext cx="51845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apyrus" panose="03070502060502030205" pitchFamily="66" charset="0"/>
              </a:rPr>
              <a:t>La violenza è..</a:t>
            </a:r>
            <a:endParaRPr lang="it-IT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6683217"/>
      </p:ext>
    </p:extLst>
  </p:cSld>
  <p:clrMapOvr>
    <a:masterClrMapping/>
  </p:clrMapOvr>
  <p:transition spd="med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931224" cy="1368152"/>
          </a:xfrm>
        </p:spPr>
        <p:txBody>
          <a:bodyPr>
            <a:normAutofit fontScale="90000"/>
          </a:bodyPr>
          <a:lstStyle/>
          <a:p>
            <a:pPr marL="0" indent="0"/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  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10" name="Freccia a destra 9"/>
          <p:cNvSpPr/>
          <p:nvPr/>
        </p:nvSpPr>
        <p:spPr>
          <a:xfrm>
            <a:off x="755576" y="2060847"/>
            <a:ext cx="1728192" cy="903005"/>
          </a:xfrm>
          <a:prstGeom prst="rightArrow">
            <a:avLst/>
          </a:prstGeom>
          <a:solidFill>
            <a:schemeClr val="bg1"/>
          </a:solidFill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accent4">
                    <a:lumMod val="50000"/>
                  </a:schemeClr>
                </a:solidFill>
                <a:latin typeface="Papyrus" panose="03070502060502030205" pitchFamily="66" charset="0"/>
              </a:rPr>
              <a:t>SESSO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2782976" y="2040523"/>
            <a:ext cx="2757359" cy="1323439"/>
          </a:xfrm>
          <a:prstGeom prst="rect">
            <a:avLst/>
          </a:prstGeom>
          <a:noFill/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accent4">
                    <a:lumMod val="50000"/>
                  </a:schemeClr>
                </a:solidFill>
                <a:latin typeface="Papyrus" panose="03070502060502030205" pitchFamily="66" charset="0"/>
              </a:rPr>
              <a:t>Denota l’appartenenza a una categoria biologica</a:t>
            </a:r>
          </a:p>
          <a:p>
            <a:pPr algn="ctr"/>
            <a:r>
              <a:rPr lang="it-IT" sz="2000" b="1" dirty="0">
                <a:solidFill>
                  <a:schemeClr val="accent4">
                    <a:lumMod val="50000"/>
                  </a:schemeClr>
                </a:solidFill>
                <a:latin typeface="Papyrus" panose="03070502060502030205" pitchFamily="66" charset="0"/>
              </a:rPr>
              <a:t>(maschio/ femmina)</a:t>
            </a:r>
          </a:p>
        </p:txBody>
      </p:sp>
      <p:sp>
        <p:nvSpPr>
          <p:cNvPr id="14" name="Freccia a destra 13"/>
          <p:cNvSpPr/>
          <p:nvPr/>
        </p:nvSpPr>
        <p:spPr>
          <a:xfrm>
            <a:off x="755576" y="4221087"/>
            <a:ext cx="1584176" cy="852281"/>
          </a:xfrm>
          <a:prstGeom prst="rightArrow">
            <a:avLst/>
          </a:prstGeom>
          <a:solidFill>
            <a:schemeClr val="bg1"/>
          </a:solidFill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790301" y="4478195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accent4">
                    <a:lumMod val="50000"/>
                  </a:schemeClr>
                </a:solidFill>
                <a:latin typeface="Papyrus" panose="03070502060502030205" pitchFamily="66" charset="0"/>
              </a:rPr>
              <a:t>GENERE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2627784" y="4124252"/>
            <a:ext cx="3384376" cy="1323439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accent4">
                    <a:lumMod val="50000"/>
                  </a:schemeClr>
                </a:solidFill>
                <a:latin typeface="Papyrus" panose="03070502060502030205" pitchFamily="66" charset="0"/>
              </a:rPr>
              <a:t>Sposta il riferimento sul piano dell’esperienza psicologica, relazionale, culturale</a:t>
            </a:r>
          </a:p>
        </p:txBody>
      </p:sp>
      <p:sp>
        <p:nvSpPr>
          <p:cNvPr id="21" name="Freccia a destra 20"/>
          <p:cNvSpPr/>
          <p:nvPr/>
        </p:nvSpPr>
        <p:spPr>
          <a:xfrm>
            <a:off x="5937678" y="2443535"/>
            <a:ext cx="722554" cy="520317"/>
          </a:xfrm>
          <a:prstGeom prst="rightArrow">
            <a:avLst/>
          </a:prstGeom>
          <a:solidFill>
            <a:schemeClr val="bg1"/>
          </a:solidFill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C000"/>
              </a:solidFill>
            </a:endParaRPr>
          </a:p>
        </p:txBody>
      </p:sp>
      <p:sp>
        <p:nvSpPr>
          <p:cNvPr id="22" name="Freccia a destra 21"/>
          <p:cNvSpPr/>
          <p:nvPr/>
        </p:nvSpPr>
        <p:spPr>
          <a:xfrm>
            <a:off x="5954960" y="4365105"/>
            <a:ext cx="705272" cy="580130"/>
          </a:xfrm>
          <a:prstGeom prst="rightArrow">
            <a:avLst/>
          </a:prstGeom>
          <a:solidFill>
            <a:schemeClr val="bg1"/>
          </a:solidFill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Ovale 23"/>
          <p:cNvSpPr/>
          <p:nvPr/>
        </p:nvSpPr>
        <p:spPr>
          <a:xfrm>
            <a:off x="6876256" y="2040523"/>
            <a:ext cx="1296144" cy="93744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CasellaDiTesto 22"/>
          <p:cNvSpPr txBox="1"/>
          <p:nvPr/>
        </p:nvSpPr>
        <p:spPr>
          <a:xfrm>
            <a:off x="6876256" y="231752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accent6">
                    <a:lumMod val="50000"/>
                  </a:schemeClr>
                </a:solidFill>
                <a:latin typeface="Papyrus" panose="03070502060502030205" pitchFamily="66" charset="0"/>
              </a:rPr>
              <a:t>È </a:t>
            </a:r>
            <a:r>
              <a:rPr lang="it-IT" sz="2000" b="1" dirty="0">
                <a:solidFill>
                  <a:schemeClr val="accent6">
                    <a:lumMod val="50000"/>
                  </a:schemeClr>
                </a:solidFill>
                <a:latin typeface="Papyrus" panose="03070502060502030205" pitchFamily="66" charset="0"/>
              </a:rPr>
              <a:t>innata</a:t>
            </a:r>
            <a:endParaRPr lang="it-IT" sz="2400" b="1" dirty="0">
              <a:solidFill>
                <a:schemeClr val="accent6">
                  <a:lumMod val="50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26" name="Ovale 25"/>
          <p:cNvSpPr/>
          <p:nvPr/>
        </p:nvSpPr>
        <p:spPr>
          <a:xfrm>
            <a:off x="6842910" y="4272512"/>
            <a:ext cx="1512168" cy="980041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CasellaDiTesto 24"/>
          <p:cNvSpPr txBox="1"/>
          <p:nvPr/>
        </p:nvSpPr>
        <p:spPr>
          <a:xfrm>
            <a:off x="6732240" y="4545124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chemeClr val="accent6">
                    <a:lumMod val="50000"/>
                  </a:schemeClr>
                </a:solidFill>
                <a:latin typeface="Papyrus" panose="03070502060502030205" pitchFamily="66" charset="0"/>
              </a:rPr>
              <a:t>E’ appresa</a:t>
            </a:r>
          </a:p>
        </p:txBody>
      </p:sp>
      <p:sp>
        <p:nvSpPr>
          <p:cNvPr id="20" name="Titolo 1"/>
          <p:cNvSpPr txBox="1">
            <a:spLocks/>
          </p:cNvSpPr>
          <p:nvPr/>
        </p:nvSpPr>
        <p:spPr>
          <a:xfrm>
            <a:off x="323528" y="548680"/>
            <a:ext cx="8515672" cy="1232520"/>
          </a:xfrm>
          <a:prstGeom prst="rect">
            <a:avLst/>
          </a:prstGeom>
          <a:ln w="6350" cap="rnd">
            <a:noFill/>
          </a:ln>
        </p:spPr>
        <p:txBody>
          <a:bodyPr vert="horz" rtlCol="0" anchor="b" anchorCtr="0">
            <a:normAutofit fontScale="2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4200" b="0" kern="1200" spc="-100" baseline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sz="4000" dirty="0"/>
              <a:t/>
            </a:r>
            <a:br>
              <a:rPr lang="it-IT" sz="4000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  </a:t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b="1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it-IT" b="1" spc="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r>
              <a:rPr lang="it-IT" sz="12800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apyrus" panose="03070502060502030205" pitchFamily="66" charset="0"/>
              </a:rPr>
              <a:t>Facciamo un passo indietro…</a:t>
            </a:r>
            <a:br>
              <a:rPr lang="it-IT" sz="12800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apyrus" panose="03070502060502030205" pitchFamily="66" charset="0"/>
              </a:rPr>
            </a:br>
            <a:r>
              <a:rPr lang="it-IT" sz="12800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apyrus" panose="03070502060502030205" pitchFamily="66" charset="0"/>
              </a:rPr>
              <a:t>Differenze di genere</a:t>
            </a:r>
            <a:br>
              <a:rPr lang="it-IT" sz="12800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apyrus" panose="03070502060502030205" pitchFamily="66" charset="0"/>
              </a:rPr>
            </a:br>
            <a:endParaRPr lang="it-IT" sz="12800" b="1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0178952"/>
      </p:ext>
    </p:extLst>
  </p:cSld>
  <p:clrMapOvr>
    <a:masterClrMapping/>
  </p:clrMapOvr>
  <p:transition spd="med"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971600" y="0"/>
            <a:ext cx="784887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endParaRPr lang="it-IT" sz="3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Papyrus" panose="03070502060502030205" pitchFamily="66" charset="0"/>
            </a:endParaRPr>
          </a:p>
          <a:p>
            <a:pPr algn="ctr">
              <a:defRPr/>
            </a:pPr>
            <a:r>
              <a:rPr lang="it-IT" sz="6600" dirty="0">
                <a:ln w="0"/>
                <a:solidFill>
                  <a:srgbClr val="9966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apyrus" panose="03070502060502030205" pitchFamily="66" charset="0"/>
              </a:rPr>
              <a:t>Stereotipi di genere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59532" y="1828788"/>
            <a:ext cx="8424936" cy="45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endParaRPr lang="it-IT" altLang="it-IT" sz="2800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Papyrus" panose="03070502060502030205" pitchFamily="66" charset="0"/>
            </a:endParaRPr>
          </a:p>
          <a:p>
            <a:pPr algn="just" eaLnBrk="1" hangingPunct="1">
              <a:spcBef>
                <a:spcPct val="20000"/>
              </a:spcBef>
            </a:pPr>
            <a:r>
              <a:rPr lang="it-IT" altLang="it-IT" sz="28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pyrus" panose="03070502060502030205" pitchFamily="66" charset="0"/>
              </a:rPr>
              <a:t>…</a:t>
            </a:r>
            <a:r>
              <a:rPr lang="it-IT" altLang="it-IT" sz="32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pyrus" panose="03070502060502030205" pitchFamily="66" charset="0"/>
              </a:rPr>
              <a:t>cioè rappresentazioni e immagini del </a:t>
            </a:r>
            <a:r>
              <a:rPr lang="it-IT" altLang="it-IT" sz="32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pyrus" panose="03070502060502030205" pitchFamily="66" charset="0"/>
              </a:rPr>
              <a:t>maschile</a:t>
            </a:r>
            <a:r>
              <a:rPr lang="it-IT" altLang="it-IT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it-IT" altLang="it-IT" sz="32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pyrus" panose="03070502060502030205" pitchFamily="66" charset="0"/>
              </a:rPr>
              <a:t>e del </a:t>
            </a:r>
            <a:r>
              <a:rPr lang="it-IT" altLang="it-IT" sz="32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pyrus" panose="03070502060502030205" pitchFamily="66" charset="0"/>
              </a:rPr>
              <a:t>femminile</a:t>
            </a:r>
            <a:r>
              <a:rPr lang="it-IT" altLang="it-IT" sz="320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it-IT" altLang="it-IT" sz="3200" dirty="0">
                <a:solidFill>
                  <a:srgbClr val="FF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Papyrus" panose="03070502060502030205" pitchFamily="66" charset="0"/>
              </a:rPr>
              <a:t>ipersemplificate che riproducono e a loro volta influenzano il pensiero collettivo, riempiendo di specifici contenuti le convinzioni e le idee di un determinato gruppo sociale rispetto a uomini e donne e ai rapporti tra essi</a:t>
            </a:r>
            <a:r>
              <a:rPr lang="it-IT" altLang="it-IT" sz="2800" dirty="0">
                <a:solidFill>
                  <a:srgbClr val="FF99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Papyrus" panose="03070502060502030205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809718625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23728" y="332656"/>
            <a:ext cx="5221064" cy="1563688"/>
          </a:xfrm>
        </p:spPr>
        <p:txBody>
          <a:bodyPr>
            <a:normAutofit fontScale="90000"/>
          </a:bodyPr>
          <a:lstStyle/>
          <a:p>
            <a:pPr algn="ctr"/>
            <a:r>
              <a:rPr lang="it-IT" altLang="it-IT" sz="3600" b="1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Papyrus" panose="03070502060502030205" pitchFamily="66" charset="0"/>
              </a:rPr>
              <a:t>Anche attualmente, i modelli “idealizzati” di donna e uomo sono alquanto polarizzati:</a:t>
            </a:r>
          </a:p>
        </p:txBody>
      </p:sp>
      <p:sp>
        <p:nvSpPr>
          <p:cNvPr id="1056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76056" y="3429000"/>
            <a:ext cx="3456384" cy="1770063"/>
          </a:xfrm>
          <a:ln w="76200" cmpd="tri">
            <a:solidFill>
              <a:srgbClr val="FF99FF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99FF"/>
            </a:extrusionClr>
          </a:sp3d>
        </p:spPr>
        <p:txBody>
          <a:bodyPr>
            <a:noAutofit/>
            <a:flatTx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it-IT" altLang="it-IT" sz="2200" b="1" dirty="0" smtClean="0">
                <a:latin typeface="Papyrus" panose="03070502060502030205" pitchFamily="66" charset="0"/>
              </a:rPr>
              <a:t>la </a:t>
            </a:r>
            <a:r>
              <a:rPr lang="it-IT" altLang="it-IT" sz="2200" b="1" dirty="0">
                <a:latin typeface="Papyrus" panose="03070502060502030205" pitchFamily="66" charset="0"/>
              </a:rPr>
              <a:t>donna è ,specularmente, definita come dipendente, tranquilla, incline all’ascolto, all’affetto e al lavoro di cura</a:t>
            </a:r>
          </a:p>
        </p:txBody>
      </p:sp>
      <p:sp>
        <p:nvSpPr>
          <p:cNvPr id="1056772" name="AutoShape 4"/>
          <p:cNvSpPr>
            <a:spLocks noChangeArrowheads="1"/>
          </p:cNvSpPr>
          <p:nvPr/>
        </p:nvSpPr>
        <p:spPr bwMode="auto">
          <a:xfrm rot="-5162032">
            <a:off x="1631119" y="1800296"/>
            <a:ext cx="1223962" cy="1512887"/>
          </a:xfrm>
          <a:prstGeom prst="curvedLeftArrow">
            <a:avLst>
              <a:gd name="adj1" fmla="val 25860"/>
              <a:gd name="adj2" fmla="val 50581"/>
              <a:gd name="adj3" fmla="val 33333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56773" name="AutoShape 7"/>
          <p:cNvSpPr>
            <a:spLocks noChangeArrowheads="1"/>
          </p:cNvSpPr>
          <p:nvPr/>
        </p:nvSpPr>
        <p:spPr bwMode="auto">
          <a:xfrm rot="5400000">
            <a:off x="6300862" y="1845469"/>
            <a:ext cx="1150937" cy="1584325"/>
          </a:xfrm>
          <a:prstGeom prst="curvedRightArrow">
            <a:avLst>
              <a:gd name="adj1" fmla="val 27531"/>
              <a:gd name="adj2" fmla="val 55062"/>
              <a:gd name="adj3" fmla="val 33333"/>
            </a:avLst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it-IT" altLang="it-IT">
              <a:solidFill>
                <a:srgbClr val="000000"/>
              </a:solidFill>
            </a:endParaRPr>
          </a:p>
        </p:txBody>
      </p:sp>
      <p:sp>
        <p:nvSpPr>
          <p:cNvPr id="1056774" name="Rectangle 8"/>
          <p:cNvSpPr>
            <a:spLocks noChangeArrowheads="1"/>
          </p:cNvSpPr>
          <p:nvPr/>
        </p:nvSpPr>
        <p:spPr bwMode="auto">
          <a:xfrm>
            <a:off x="827584" y="3525043"/>
            <a:ext cx="3312368" cy="1728788"/>
          </a:xfrm>
          <a:prstGeom prst="rect">
            <a:avLst/>
          </a:prstGeom>
          <a:noFill/>
          <a:ln w="76200" cmpd="tri">
            <a:solidFill>
              <a:srgbClr val="CCCCFF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CCFF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flatTx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it-IT" altLang="it-IT" sz="2200" b="1" dirty="0">
                <a:latin typeface="Papyrus" panose="03070502060502030205" pitchFamily="66" charset="0"/>
              </a:rPr>
              <a:t>l’uomo è percepito come forte, razionale, logico, indipendente</a:t>
            </a:r>
          </a:p>
        </p:txBody>
      </p:sp>
    </p:spTree>
    <p:extLst>
      <p:ext uri="{BB962C8B-B14F-4D97-AF65-F5344CB8AC3E}">
        <p14:creationId xmlns:p14="http://schemas.microsoft.com/office/powerpoint/2010/main" xmlns="" val="613956464"/>
      </p:ext>
    </p:extLst>
  </p:cSld>
  <p:clrMapOvr>
    <a:masterClrMapping/>
  </p:clrMapOvr>
  <p:transition spd="med"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 rot="21192770">
            <a:off x="241870" y="1293637"/>
            <a:ext cx="779819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TopUp"/>
              <a:lightRig rig="threePt" dir="t"/>
            </a:scene3d>
          </a:bodyPr>
          <a:lstStyle/>
          <a:p>
            <a:r>
              <a:rPr lang="it-IT" sz="3600" i="1" dirty="0">
                <a:solidFill>
                  <a:srgbClr val="FF0000"/>
                </a:solidFill>
                <a:latin typeface="Papyrus" panose="03070502060502030205" pitchFamily="66" charset="0"/>
              </a:rPr>
              <a:t>		  </a:t>
            </a:r>
            <a:r>
              <a:rPr lang="it-IT" sz="4000" b="1" i="1" dirty="0"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Papyrus" panose="03070502060502030205" pitchFamily="66" charset="0"/>
              </a:rPr>
              <a:t>Da dove si impara </a:t>
            </a:r>
          </a:p>
        </p:txBody>
      </p:sp>
      <p:pic>
        <p:nvPicPr>
          <p:cNvPr id="6" name="Immagine 5" descr="Untitled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332657"/>
            <a:ext cx="2808312" cy="3744415"/>
          </a:xfrm>
          <a:prstGeom prst="rect">
            <a:avLst/>
          </a:prstGeom>
        </p:spPr>
      </p:pic>
      <p:pic>
        <p:nvPicPr>
          <p:cNvPr id="8" name="Immagine 7" descr="Untitled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4077072"/>
            <a:ext cx="3816424" cy="2520280"/>
          </a:xfrm>
          <a:prstGeom prst="rect">
            <a:avLst/>
          </a:prstGeom>
        </p:spPr>
      </p:pic>
      <p:pic>
        <p:nvPicPr>
          <p:cNvPr id="11" name="Immagine 10" descr="Untitled-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32656"/>
            <a:ext cx="2152650" cy="35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578971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61852" y="908720"/>
            <a:ext cx="366207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ContrastingRightFacing"/>
              <a:lightRig rig="threePt" dir="t"/>
            </a:scene3d>
          </a:bodyPr>
          <a:lstStyle/>
          <a:p>
            <a:r>
              <a:rPr lang="it-IT" sz="5400" b="1" dirty="0">
                <a:solidFill>
                  <a:srgbClr val="FF0000"/>
                </a:solidFill>
                <a:latin typeface="Papyrus" panose="03070502060502030205" pitchFamily="66" charset="0"/>
              </a:rPr>
              <a:t>Ancora……</a:t>
            </a:r>
          </a:p>
        </p:txBody>
      </p:sp>
      <p:pic>
        <p:nvPicPr>
          <p:cNvPr id="6" name="Immagine 5" descr="Untitled-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404664"/>
            <a:ext cx="3960440" cy="2880320"/>
          </a:xfrm>
          <a:prstGeom prst="rect">
            <a:avLst/>
          </a:prstGeom>
        </p:spPr>
      </p:pic>
      <p:pic>
        <p:nvPicPr>
          <p:cNvPr id="7" name="Immagine 6" descr="Untitled-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3140968"/>
            <a:ext cx="369570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7934270"/>
      </p:ext>
    </p:extLst>
  </p:cSld>
  <p:clrMapOvr>
    <a:masterClrMapping/>
  </p:clrMapOvr>
  <p:transition spd="med"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 rot="1018643">
            <a:off x="4342015" y="1093262"/>
            <a:ext cx="497123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it-IT" sz="3600" b="1" cap="all" dirty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Papyrus" panose="03070502060502030205" pitchFamily="66" charset="0"/>
              </a:rPr>
              <a:t>Ancora prima…</a:t>
            </a:r>
          </a:p>
        </p:txBody>
      </p:sp>
      <p:pic>
        <p:nvPicPr>
          <p:cNvPr id="5" name="Immagine 4" descr="Untitled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958909">
            <a:off x="694655" y="1321527"/>
            <a:ext cx="3939769" cy="2818294"/>
          </a:xfrm>
          <a:prstGeom prst="rect">
            <a:avLst/>
          </a:prstGeom>
        </p:spPr>
      </p:pic>
      <p:pic>
        <p:nvPicPr>
          <p:cNvPr id="6" name="Immagine 5" descr="Untitled-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280409">
            <a:off x="4757774" y="2985397"/>
            <a:ext cx="3648075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75977990"/>
      </p:ext>
    </p:extLst>
  </p:cSld>
  <p:clrMapOvr>
    <a:masterClrMapping/>
  </p:clrMapOvr>
  <p:transition spd="med"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losione 2 1"/>
          <p:cNvSpPr/>
          <p:nvPr/>
        </p:nvSpPr>
        <p:spPr>
          <a:xfrm>
            <a:off x="0" y="25037"/>
            <a:ext cx="5046299" cy="1484784"/>
          </a:xfrm>
          <a:prstGeom prst="irregularSeal2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530" name="Rectangle 1"/>
          <p:cNvSpPr>
            <a:spLocks noGrp="1" noChangeArrowheads="1"/>
          </p:cNvSpPr>
          <p:nvPr>
            <p:ph type="title"/>
          </p:nvPr>
        </p:nvSpPr>
        <p:spPr>
          <a:xfrm rot="21122299">
            <a:off x="467544" y="476672"/>
            <a:ext cx="3888432" cy="877218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buClr>
                <a:srgbClr val="560000"/>
              </a:buClr>
              <a:buFont typeface="Georgia" pitchFamily="1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it-IT" sz="4400" b="1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Papyrus" panose="03070502060502030205" pitchFamily="66" charset="0"/>
              </a:rPr>
              <a:t>Stereotipi :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idx="1"/>
          </p:nvPr>
        </p:nvSpPr>
        <p:spPr>
          <a:xfrm>
            <a:off x="323528" y="1556792"/>
            <a:ext cx="4320034" cy="3222625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apyrus" pitchFamily="66" charset="0"/>
              </a:rPr>
              <a:t>     </a:t>
            </a:r>
            <a:r>
              <a:rPr lang="en-GB" altLang="it-IT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apyrus" pitchFamily="66" charset="0"/>
              </a:rPr>
              <a:t>Sulle</a:t>
            </a:r>
            <a:r>
              <a:rPr lang="en-GB" altLang="it-IT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apyrus" pitchFamily="66" charset="0"/>
              </a:rPr>
              <a:t> </a:t>
            </a:r>
            <a:r>
              <a:rPr lang="en-GB" altLang="it-IT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apyrus" pitchFamily="66" charset="0"/>
              </a:rPr>
              <a:t>donne…</a:t>
            </a:r>
          </a:p>
          <a:p>
            <a:pPr algn="just" eaLnBrk="1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sz="1800" i="1" dirty="0">
                <a:solidFill>
                  <a:srgbClr val="FFFF00"/>
                </a:solidFill>
                <a:latin typeface="Papyrus" pitchFamily="66" charset="0"/>
              </a:rPr>
              <a:t>“</a:t>
            </a:r>
            <a:r>
              <a:rPr lang="en-GB" altLang="it-IT" sz="2200" b="1" dirty="0">
                <a:solidFill>
                  <a:srgbClr val="996633"/>
                </a:solidFill>
                <a:latin typeface="Papyrus" pitchFamily="66" charset="0"/>
              </a:rPr>
              <a:t>Va in giro vestita in un modo tale che se l’è  cercata!”</a:t>
            </a:r>
          </a:p>
          <a:p>
            <a:pPr algn="just" eaLnBrk="1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sz="2200" b="1" dirty="0">
                <a:solidFill>
                  <a:srgbClr val="996633"/>
                </a:solidFill>
                <a:latin typeface="Papyrus" pitchFamily="66" charset="0"/>
              </a:rPr>
              <a:t>“Se lui la picchia ci sarà un motivo, no?”</a:t>
            </a:r>
          </a:p>
          <a:p>
            <a:pPr algn="just" eaLnBrk="1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sz="2200" b="1" dirty="0">
                <a:solidFill>
                  <a:srgbClr val="996633"/>
                </a:solidFill>
                <a:latin typeface="Papyrus" pitchFamily="66" charset="0"/>
              </a:rPr>
              <a:t>“Vedrai che se lei proprio non voleva, non sarebbe successo”</a:t>
            </a:r>
          </a:p>
          <a:p>
            <a:pPr algn="just" eaLnBrk="1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sz="2200" b="1" dirty="0">
                <a:solidFill>
                  <a:srgbClr val="996633"/>
                </a:solidFill>
                <a:latin typeface="Papyrus" pitchFamily="66" charset="0"/>
              </a:rPr>
              <a:t>“Si è ricordata di andare dalla polizia troppo tardi, di sicuro non è vero”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it-IT" sz="3500" b="1" dirty="0"/>
          </a:p>
          <a:p>
            <a:pPr eaLnBrk="1" hangingPunct="1">
              <a:lnSpc>
                <a:spcPct val="90000"/>
              </a:lnSpc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altLang="it-IT" sz="28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716016" y="260648"/>
            <a:ext cx="4232719" cy="4843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 algn="l" defTabSz="449263" rtl="0" eaLnBrk="0" fontAlgn="base" hangingPunct="0">
              <a:lnSpc>
                <a:spcPct val="95000"/>
              </a:lnSpc>
              <a:spcBef>
                <a:spcPts val="800"/>
              </a:spcBef>
              <a:spcAft>
                <a:spcPct val="0"/>
              </a:spcAft>
              <a:buClr>
                <a:srgbClr val="795241"/>
              </a:buClr>
              <a:buSzPct val="65000"/>
              <a:buFont typeface="Wingdings" pitchFamily="2" charset="2"/>
              <a:buChar char=""/>
              <a:defRPr sz="3200">
                <a:solidFill>
                  <a:srgbClr val="463634"/>
                </a:solidFill>
                <a:latin typeface="+mn-lt"/>
                <a:ea typeface="+mn-ea"/>
                <a:cs typeface="+mn-cs"/>
              </a:defRPr>
            </a:lvl1pPr>
            <a:lvl2pPr marL="741363" indent="-284163" algn="l" defTabSz="449263" rtl="0" eaLnBrk="0" fontAlgn="base" hangingPunct="0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463634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463634"/>
                </a:solidFill>
                <a:latin typeface="+mn-lt"/>
                <a:ea typeface="+mn-ea"/>
              </a:defRPr>
            </a:lvl2pPr>
            <a:lvl3pPr marL="1143000" indent="-228600" algn="l" defTabSz="449263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463634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463634"/>
                </a:solidFill>
                <a:latin typeface="+mn-lt"/>
                <a:ea typeface="+mn-ea"/>
              </a:defRPr>
            </a:lvl3pPr>
            <a:lvl4pPr marL="1600200" indent="-228600" algn="l" defTabSz="449263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>
                <a:srgbClr val="463634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463634"/>
                </a:solidFill>
                <a:latin typeface="+mn-lt"/>
                <a:ea typeface="+mn-ea"/>
              </a:defRPr>
            </a:lvl4pPr>
            <a:lvl5pPr marL="2057400" indent="-228600" algn="l" defTabSz="449263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>
                <a:srgbClr val="463634"/>
              </a:buClr>
              <a:buSzPct val="65000"/>
              <a:buFont typeface="Times New Roman" pitchFamily="16" charset="0"/>
              <a:buChar char="•"/>
              <a:defRPr sz="2000">
                <a:solidFill>
                  <a:srgbClr val="463634"/>
                </a:solidFill>
                <a:latin typeface="+mn-lt"/>
                <a:ea typeface="+mn-ea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>
                <a:srgbClr val="463634"/>
              </a:buClr>
              <a:buSzPct val="65000"/>
              <a:buFont typeface="Times New Roman" pitchFamily="16" charset="0"/>
              <a:buChar char="•"/>
              <a:defRPr sz="2000">
                <a:solidFill>
                  <a:srgbClr val="463634"/>
                </a:solidFill>
                <a:latin typeface="+mn-lt"/>
                <a:ea typeface="+mn-ea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>
                <a:srgbClr val="463634"/>
              </a:buClr>
              <a:buSzPct val="65000"/>
              <a:buFont typeface="Times New Roman" pitchFamily="16" charset="0"/>
              <a:buChar char="•"/>
              <a:defRPr sz="2000">
                <a:solidFill>
                  <a:srgbClr val="463634"/>
                </a:solidFill>
                <a:latin typeface="+mn-lt"/>
                <a:ea typeface="+mn-ea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>
                <a:srgbClr val="463634"/>
              </a:buClr>
              <a:buSzPct val="65000"/>
              <a:buFont typeface="Times New Roman" pitchFamily="16" charset="0"/>
              <a:buChar char="•"/>
              <a:defRPr sz="2000">
                <a:solidFill>
                  <a:srgbClr val="463634"/>
                </a:solidFill>
                <a:latin typeface="+mn-lt"/>
                <a:ea typeface="+mn-ea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>
                <a:srgbClr val="463634"/>
              </a:buClr>
              <a:buSzPct val="65000"/>
              <a:buFont typeface="Times New Roman" pitchFamily="16" charset="0"/>
              <a:buChar char="•"/>
              <a:defRPr sz="2000">
                <a:solidFill>
                  <a:srgbClr val="463634"/>
                </a:solidFill>
                <a:latin typeface="+mn-lt"/>
                <a:ea typeface="+mn-ea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2800" b="1" kern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apyrus" panose="03070502060502030205" pitchFamily="66" charset="0"/>
              </a:rPr>
              <a:t>Sugli</a:t>
            </a:r>
            <a:r>
              <a:rPr lang="en-GB" altLang="it-IT" sz="28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apyrus" panose="03070502060502030205" pitchFamily="66" charset="0"/>
              </a:rPr>
              <a:t> </a:t>
            </a:r>
            <a:r>
              <a:rPr lang="en-GB" altLang="it-IT" sz="2800" b="1" kern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apyrus" panose="03070502060502030205" pitchFamily="66" charset="0"/>
              </a:rPr>
              <a:t>uomini</a:t>
            </a:r>
            <a:r>
              <a:rPr lang="en-GB" altLang="it-IT" sz="2800" b="1" kern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apyrus" panose="03070502060502030205" pitchFamily="66" charset="0"/>
              </a:rPr>
              <a:t>…</a:t>
            </a:r>
            <a:endParaRPr lang="en-GB" altLang="it-IT" sz="1800" b="1" kern="0" dirty="0">
              <a:latin typeface="Papyrus" panose="03070502060502030205" pitchFamily="66" charset="0"/>
            </a:endParaRPr>
          </a:p>
          <a:p>
            <a:pPr algn="just" eaLnBrk="1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1800" i="1" kern="0" dirty="0">
                <a:solidFill>
                  <a:srgbClr val="FFFF00"/>
                </a:solidFill>
                <a:latin typeface="Papyrus" panose="03070502060502030205" pitchFamily="66" charset="0"/>
              </a:rPr>
              <a:t>“</a:t>
            </a:r>
            <a:r>
              <a:rPr lang="en-GB" altLang="it-IT" sz="2000" b="1" kern="0" dirty="0">
                <a:solidFill>
                  <a:srgbClr val="996633"/>
                </a:solidFill>
                <a:latin typeface="Papyrus" panose="03070502060502030205" pitchFamily="66" charset="0"/>
              </a:rPr>
              <a:t>Un uomo di fronte ad una donna provocante non può resistere all’istinto”</a:t>
            </a:r>
          </a:p>
          <a:p>
            <a:pPr algn="just" eaLnBrk="1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2000" b="1" kern="0" dirty="0">
                <a:solidFill>
                  <a:srgbClr val="996633"/>
                </a:solidFill>
                <a:latin typeface="Papyrus" panose="03070502060502030205" pitchFamily="66" charset="0"/>
              </a:rPr>
              <a:t>“Gli stupratori </a:t>
            </a:r>
            <a:r>
              <a:rPr lang="en-GB" altLang="it-IT" sz="2000" b="1" kern="0" dirty="0" err="1">
                <a:solidFill>
                  <a:srgbClr val="996633"/>
                </a:solidFill>
                <a:latin typeface="Papyrus" panose="03070502060502030205" pitchFamily="66" charset="0"/>
              </a:rPr>
              <a:t>sono</a:t>
            </a:r>
            <a:r>
              <a:rPr lang="en-GB" altLang="it-IT" sz="2000" b="1" kern="0" dirty="0">
                <a:solidFill>
                  <a:srgbClr val="996633"/>
                </a:solidFill>
                <a:latin typeface="Papyrus" panose="03070502060502030205" pitchFamily="66" charset="0"/>
              </a:rPr>
              <a:t> uomini stranieri / tossicodipendenti”</a:t>
            </a:r>
          </a:p>
          <a:p>
            <a:pPr algn="just" eaLnBrk="1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2000" b="1" kern="0" dirty="0">
                <a:solidFill>
                  <a:srgbClr val="996633"/>
                </a:solidFill>
                <a:latin typeface="Papyrus" panose="03070502060502030205" pitchFamily="66" charset="0"/>
              </a:rPr>
              <a:t>“Gli ha fatto violenza perché è malato, un uomo normale non farebbe una cosa così”</a:t>
            </a:r>
          </a:p>
          <a:p>
            <a:pPr algn="just" eaLnBrk="1" hangingPunct="1">
              <a:lnSpc>
                <a:spcPct val="90000"/>
              </a:lnSpc>
              <a:spcBef>
                <a:spcPts val="700"/>
              </a:spcBef>
              <a:buFont typeface="Arial" panose="020B0604020202020204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2000" b="1" kern="0" dirty="0">
                <a:solidFill>
                  <a:srgbClr val="996633"/>
                </a:solidFill>
                <a:latin typeface="Papyrus" panose="03070502060502030205" pitchFamily="66" charset="0"/>
              </a:rPr>
              <a:t>“Gli uomini </a:t>
            </a:r>
            <a:r>
              <a:rPr lang="en-GB" altLang="it-IT" sz="2000" b="1" kern="0" dirty="0" err="1">
                <a:solidFill>
                  <a:srgbClr val="996633"/>
                </a:solidFill>
                <a:latin typeface="Papyrus" panose="03070502060502030205" pitchFamily="66" charset="0"/>
              </a:rPr>
              <a:t>sono</a:t>
            </a:r>
            <a:r>
              <a:rPr lang="en-GB" altLang="it-IT" sz="2000" b="1" kern="0" dirty="0">
                <a:solidFill>
                  <a:srgbClr val="996633"/>
                </a:solidFill>
                <a:latin typeface="Papyrus" panose="03070502060502030205" pitchFamily="66" charset="0"/>
              </a:rPr>
              <a:t> fatti così, la violenza e la forza </a:t>
            </a:r>
            <a:r>
              <a:rPr lang="en-GB" altLang="it-IT" sz="2000" b="1" kern="0" dirty="0" err="1">
                <a:solidFill>
                  <a:srgbClr val="996633"/>
                </a:solidFill>
                <a:latin typeface="Papyrus" panose="03070502060502030205" pitchFamily="66" charset="0"/>
              </a:rPr>
              <a:t>sono</a:t>
            </a:r>
            <a:r>
              <a:rPr lang="en-GB" altLang="it-IT" sz="2000" b="1" kern="0" dirty="0">
                <a:solidFill>
                  <a:srgbClr val="996633"/>
                </a:solidFill>
                <a:latin typeface="Papyrus" panose="03070502060502030205" pitchFamily="66" charset="0"/>
              </a:rPr>
              <a:t> una loro caratteristica, anche se ogni tanto si lasciano andare”</a:t>
            </a:r>
          </a:p>
        </p:txBody>
      </p:sp>
      <p:pic>
        <p:nvPicPr>
          <p:cNvPr id="7" name="Immagine 6" descr="Untitled-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4437112"/>
            <a:ext cx="5467350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73649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ChangeArrowheads="1"/>
          </p:cNvSpPr>
          <p:nvPr>
            <p:ph type="title"/>
          </p:nvPr>
        </p:nvSpPr>
        <p:spPr>
          <a:xfrm>
            <a:off x="179512" y="-243408"/>
            <a:ext cx="5616624" cy="1412776"/>
          </a:xfrm>
        </p:spPr>
        <p:txBody>
          <a:bodyPr>
            <a:scene3d>
              <a:camera prst="isometricOffAxis1Right"/>
              <a:lightRig rig="threePt" dir="t"/>
            </a:scene3d>
          </a:bodyPr>
          <a:lstStyle/>
          <a:p>
            <a:pPr algn="ctr" eaLnBrk="1" fontAlgn="auto" hangingPunct="1">
              <a:spcAft>
                <a:spcPts val="0"/>
              </a:spcAft>
              <a:buClr>
                <a:srgbClr val="560000"/>
              </a:buClr>
              <a:buFont typeface="Georgia" pitchFamily="1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altLang="it-IT" sz="3600" b="1" cap="all" spc="0" dirty="0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Papyrus" panose="03070502060502030205" pitchFamily="66" charset="0"/>
              </a:rPr>
              <a:t/>
            </a:r>
            <a:br>
              <a:rPr lang="en-GB" altLang="it-IT" sz="3600" b="1" cap="all" spc="0" dirty="0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Papyrus" panose="03070502060502030205" pitchFamily="66" charset="0"/>
              </a:rPr>
            </a:br>
            <a:r>
              <a:rPr lang="en-GB" altLang="it-IT" sz="3600" b="1" cap="all" spc="0" dirty="0" err="1" smtClean="0">
                <a:ln w="9000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Papyrus" panose="03070502060502030205" pitchFamily="66" charset="0"/>
              </a:rPr>
              <a:t>Stereotipi</a:t>
            </a:r>
            <a:endParaRPr lang="en-GB" altLang="it-IT" sz="3600" b="1" cap="all" spc="0" dirty="0">
              <a:ln w="9000" cmpd="sng">
                <a:solidFill>
                  <a:srgbClr val="C00000"/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Papyrus" panose="03070502060502030205" pitchFamily="66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idx="1"/>
          </p:nvPr>
        </p:nvSpPr>
        <p:spPr>
          <a:xfrm>
            <a:off x="395536" y="4293096"/>
            <a:ext cx="6120680" cy="2376488"/>
          </a:xfrm>
          <a:scene3d>
            <a:camera prst="perspectiveRigh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 eaLnBrk="1" hangingPunct="1"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sz="2400" b="1" dirty="0" smtClean="0">
                <a:solidFill>
                  <a:srgbClr val="FF0000"/>
                </a:solidFill>
                <a:latin typeface="Papyrus" pitchFamily="66" charset="0"/>
              </a:rPr>
              <a:t>Sui </a:t>
            </a:r>
            <a:r>
              <a:rPr lang="en-GB" altLang="it-IT" sz="2400" b="1" dirty="0">
                <a:solidFill>
                  <a:srgbClr val="FF0000"/>
                </a:solidFill>
                <a:latin typeface="Papyrus" pitchFamily="66" charset="0"/>
              </a:rPr>
              <a:t>luoghi…</a:t>
            </a:r>
          </a:p>
          <a:p>
            <a:pPr algn="just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i="1" dirty="0">
                <a:solidFill>
                  <a:schemeClr val="tx1"/>
                </a:solidFill>
                <a:latin typeface="Papyrus" pitchFamily="66" charset="0"/>
              </a:rPr>
              <a:t>“Le violenze avvengono in strada o in luoghi bui e isolati”</a:t>
            </a:r>
          </a:p>
          <a:p>
            <a:pPr algn="just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i="1" dirty="0">
                <a:solidFill>
                  <a:schemeClr val="tx1"/>
                </a:solidFill>
                <a:latin typeface="Papyrus" pitchFamily="66" charset="0"/>
              </a:rPr>
              <a:t>“Casa mia è il luogo più sicuro del mondo, non mi può succedere niente”</a:t>
            </a:r>
          </a:p>
          <a:p>
            <a:pPr algn="just" eaLnBrk="1" hangingPunct="1"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it-IT" i="1" dirty="0">
                <a:solidFill>
                  <a:schemeClr val="tx1"/>
                </a:solidFill>
                <a:latin typeface="Papyrus" pitchFamily="66" charset="0"/>
              </a:rPr>
              <a:t>“Sono cose che ti possono succedere con gli estranei, non con le persone che conosci”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 rot="495944">
            <a:off x="4469640" y="485719"/>
            <a:ext cx="4440029" cy="3744913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0000" tIns="46800" rIns="90000" bIns="46800"/>
          <a:lstStyle>
            <a:lvl1pPr marL="341313" indent="-341313" algn="l" defTabSz="449263" rtl="0" eaLnBrk="0" fontAlgn="base" hangingPunct="0">
              <a:lnSpc>
                <a:spcPct val="95000"/>
              </a:lnSpc>
              <a:spcBef>
                <a:spcPts val="800"/>
              </a:spcBef>
              <a:spcAft>
                <a:spcPct val="0"/>
              </a:spcAft>
              <a:buClr>
                <a:srgbClr val="795241"/>
              </a:buClr>
              <a:buSzPct val="65000"/>
              <a:buFont typeface="Wingdings" pitchFamily="2" charset="2"/>
              <a:buChar char=""/>
              <a:defRPr sz="3200">
                <a:solidFill>
                  <a:srgbClr val="463634"/>
                </a:solidFill>
                <a:latin typeface="+mn-lt"/>
                <a:ea typeface="+mn-ea"/>
                <a:cs typeface="+mn-cs"/>
              </a:defRPr>
            </a:lvl1pPr>
            <a:lvl2pPr marL="741363" indent="-284163" algn="l" defTabSz="449263" rtl="0" eaLnBrk="0" fontAlgn="base" hangingPunct="0">
              <a:lnSpc>
                <a:spcPct val="95000"/>
              </a:lnSpc>
              <a:spcBef>
                <a:spcPts val="700"/>
              </a:spcBef>
              <a:spcAft>
                <a:spcPct val="0"/>
              </a:spcAft>
              <a:buClr>
                <a:srgbClr val="463634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463634"/>
                </a:solidFill>
                <a:latin typeface="+mn-lt"/>
                <a:ea typeface="+mn-ea"/>
              </a:defRPr>
            </a:lvl2pPr>
            <a:lvl3pPr marL="1143000" indent="-228600" algn="l" defTabSz="449263" rtl="0" eaLnBrk="0" fontAlgn="base" hangingPunct="0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rgbClr val="463634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463634"/>
                </a:solidFill>
                <a:latin typeface="+mn-lt"/>
                <a:ea typeface="+mn-ea"/>
              </a:defRPr>
            </a:lvl3pPr>
            <a:lvl4pPr marL="1600200" indent="-228600" algn="l" defTabSz="449263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>
                <a:srgbClr val="463634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463634"/>
                </a:solidFill>
                <a:latin typeface="+mn-lt"/>
                <a:ea typeface="+mn-ea"/>
              </a:defRPr>
            </a:lvl4pPr>
            <a:lvl5pPr marL="2057400" indent="-228600" algn="l" defTabSz="449263" rtl="0" eaLnBrk="0" fontAlgn="base" hangingPunct="0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>
                <a:srgbClr val="463634"/>
              </a:buClr>
              <a:buSzPct val="65000"/>
              <a:buFont typeface="Times New Roman" pitchFamily="16" charset="0"/>
              <a:buChar char="•"/>
              <a:defRPr sz="2000">
                <a:solidFill>
                  <a:srgbClr val="463634"/>
                </a:solidFill>
                <a:latin typeface="+mn-lt"/>
                <a:ea typeface="+mn-ea"/>
              </a:defRPr>
            </a:lvl5pPr>
            <a:lvl6pPr marL="2514600" indent="-228600" algn="l" defTabSz="449263" rtl="0" fontAlgn="base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>
                <a:srgbClr val="463634"/>
              </a:buClr>
              <a:buSzPct val="65000"/>
              <a:buFont typeface="Times New Roman" pitchFamily="16" charset="0"/>
              <a:buChar char="•"/>
              <a:defRPr sz="2000">
                <a:solidFill>
                  <a:srgbClr val="463634"/>
                </a:solidFill>
                <a:latin typeface="+mn-lt"/>
                <a:ea typeface="+mn-ea"/>
              </a:defRPr>
            </a:lvl6pPr>
            <a:lvl7pPr marL="2971800" indent="-228600" algn="l" defTabSz="449263" rtl="0" fontAlgn="base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>
                <a:srgbClr val="463634"/>
              </a:buClr>
              <a:buSzPct val="65000"/>
              <a:buFont typeface="Times New Roman" pitchFamily="16" charset="0"/>
              <a:buChar char="•"/>
              <a:defRPr sz="2000">
                <a:solidFill>
                  <a:srgbClr val="463634"/>
                </a:solidFill>
                <a:latin typeface="+mn-lt"/>
                <a:ea typeface="+mn-ea"/>
              </a:defRPr>
            </a:lvl7pPr>
            <a:lvl8pPr marL="3429000" indent="-228600" algn="l" defTabSz="449263" rtl="0" fontAlgn="base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>
                <a:srgbClr val="463634"/>
              </a:buClr>
              <a:buSzPct val="65000"/>
              <a:buFont typeface="Times New Roman" pitchFamily="16" charset="0"/>
              <a:buChar char="•"/>
              <a:defRPr sz="2000">
                <a:solidFill>
                  <a:srgbClr val="463634"/>
                </a:solidFill>
                <a:latin typeface="+mn-lt"/>
                <a:ea typeface="+mn-ea"/>
              </a:defRPr>
            </a:lvl8pPr>
            <a:lvl9pPr marL="3886200" indent="-228600" algn="l" defTabSz="449263" rtl="0" fontAlgn="base">
              <a:lnSpc>
                <a:spcPct val="95000"/>
              </a:lnSpc>
              <a:spcBef>
                <a:spcPts val="500"/>
              </a:spcBef>
              <a:spcAft>
                <a:spcPct val="0"/>
              </a:spcAft>
              <a:buClr>
                <a:srgbClr val="463634"/>
              </a:buClr>
              <a:buSzPct val="65000"/>
              <a:buFont typeface="Times New Roman" pitchFamily="16" charset="0"/>
              <a:buChar char="•"/>
              <a:defRPr sz="2000">
                <a:solidFill>
                  <a:srgbClr val="463634"/>
                </a:solidFill>
                <a:latin typeface="+mn-lt"/>
                <a:ea typeface="+mn-ea"/>
              </a:defRPr>
            </a:lvl9pPr>
          </a:lstStyle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1800" b="1" i="1" kern="0" dirty="0">
                <a:latin typeface="Papyrus" panose="03070502060502030205" pitchFamily="66" charset="0"/>
              </a:rPr>
              <a:t> </a:t>
            </a:r>
            <a:r>
              <a:rPr lang="en-GB" altLang="it-IT" sz="1800" b="1" i="1" kern="0" dirty="0" smtClean="0">
                <a:latin typeface="Papyrus" panose="03070502060502030205" pitchFamily="66" charset="0"/>
              </a:rPr>
              <a:t>   </a:t>
            </a:r>
            <a:r>
              <a:rPr lang="en-GB" altLang="it-IT" sz="2400" b="1" i="1" kern="0" dirty="0" err="1" smtClean="0">
                <a:solidFill>
                  <a:srgbClr val="FF0000"/>
                </a:solidFill>
                <a:latin typeface="Papyrus" pitchFamily="66" charset="0"/>
              </a:rPr>
              <a:t>Nella</a:t>
            </a:r>
            <a:r>
              <a:rPr lang="en-GB" altLang="it-IT" sz="2400" b="1" i="1" kern="0" dirty="0" smtClean="0">
                <a:solidFill>
                  <a:srgbClr val="FF0000"/>
                </a:solidFill>
                <a:latin typeface="Papyrus" pitchFamily="66" charset="0"/>
              </a:rPr>
              <a:t> </a:t>
            </a:r>
            <a:r>
              <a:rPr lang="en-GB" altLang="it-IT" sz="2400" b="1" i="1" kern="0" dirty="0">
                <a:solidFill>
                  <a:srgbClr val="FF0000"/>
                </a:solidFill>
                <a:latin typeface="Papyrus" pitchFamily="66" charset="0"/>
              </a:rPr>
              <a:t>tradizione popolare…</a:t>
            </a:r>
          </a:p>
          <a:p>
            <a:pPr algn="just" eaLnBrk="1" hangingPunct="1">
              <a:lnSpc>
                <a:spcPct val="10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1800" b="1" i="1" kern="0" dirty="0">
                <a:latin typeface="Papyrus" pitchFamily="66" charset="0"/>
              </a:rPr>
              <a:t>Picchia tua moglie ogni sera: tu non sai perché lo fai, ma lei lo sa.</a:t>
            </a:r>
          </a:p>
          <a:p>
            <a:pPr algn="just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it-IT" sz="1800" b="1" i="1" dirty="0">
                <a:latin typeface="Papyrus" pitchFamily="66" charset="0"/>
              </a:rPr>
              <a:t>A mala nottata e a figghjia fimmana</a:t>
            </a:r>
            <a:r>
              <a:rPr lang="it-IT" sz="1800" i="1" dirty="0">
                <a:latin typeface="Papyrus" pitchFamily="66" charset="0"/>
              </a:rPr>
              <a:t>.</a:t>
            </a:r>
            <a:br>
              <a:rPr lang="it-IT" sz="1800" i="1" dirty="0">
                <a:latin typeface="Papyrus" pitchFamily="66" charset="0"/>
              </a:rPr>
            </a:br>
            <a:r>
              <a:rPr lang="it-IT" sz="1800" i="1" dirty="0">
                <a:latin typeface="Papyrus" pitchFamily="66" charset="0"/>
              </a:rPr>
              <a:t>La cattiva notizia dopo la lunga attesa.</a:t>
            </a:r>
          </a:p>
          <a:p>
            <a:pPr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it-IT" sz="1800" b="1" i="1" dirty="0">
                <a:latin typeface="Papyrus" pitchFamily="66" charset="0"/>
              </a:rPr>
              <a:t>A fimmana ndavi i capiji longhi e ra menti curta.</a:t>
            </a:r>
            <a:br>
              <a:rPr lang="it-IT" sz="1800" b="1" i="1" dirty="0">
                <a:latin typeface="Papyrus" pitchFamily="66" charset="0"/>
              </a:rPr>
            </a:br>
            <a:r>
              <a:rPr lang="it-IT" sz="1800" i="1" dirty="0">
                <a:latin typeface="Papyrus" pitchFamily="66" charset="0"/>
              </a:rPr>
              <a:t>La donna ha i capelli lunghi e la  mente corta.</a:t>
            </a:r>
            <a:endParaRPr lang="en-GB" altLang="it-IT" sz="1800" i="1" kern="0" dirty="0">
              <a:latin typeface="Papyrus" pitchFamily="66" charset="0"/>
            </a:endParaRPr>
          </a:p>
          <a:p>
            <a:pPr algn="just" eaLnBrk="1" hangingPunct="1">
              <a:lnSpc>
                <a:spcPct val="9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/>
            </a:pPr>
            <a:r>
              <a:rPr lang="en-GB" altLang="it-IT" sz="1800" b="1" i="1" kern="0" dirty="0">
                <a:latin typeface="Papyrus" pitchFamily="66" charset="0"/>
              </a:rPr>
              <a:t>La donna è come la chitarra. Prima la si suona e poi la si appende al chiod</a:t>
            </a:r>
            <a:r>
              <a:rPr lang="en-GB" altLang="it-IT" sz="1800" b="1" kern="0" dirty="0">
                <a:latin typeface="Papyrus" pitchFamily="66" charset="0"/>
              </a:rPr>
              <a:t>o. </a:t>
            </a:r>
          </a:p>
        </p:txBody>
      </p:sp>
    </p:spTree>
    <p:extLst>
      <p:ext uri="{BB962C8B-B14F-4D97-AF65-F5344CB8AC3E}">
        <p14:creationId xmlns:p14="http://schemas.microsoft.com/office/powerpoint/2010/main" xmlns="" val="36151972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79713" y="260648"/>
            <a:ext cx="5256583" cy="1280890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it-IT" sz="6600" b="1" dirty="0">
                <a:solidFill>
                  <a:schemeClr val="accent1">
                    <a:lumMod val="75000"/>
                  </a:schemeClr>
                </a:solidFill>
                <a:latin typeface="Bradley Hand ITC" panose="03070402050302030203" pitchFamily="66" charset="0"/>
              </a:rPr>
              <a:t>Cos’è?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27584" y="1844824"/>
            <a:ext cx="7704856" cy="1080120"/>
          </a:xfrm>
          <a:ln w="28575"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000" dirty="0">
                <a:latin typeface="MV Boli" panose="02000500030200090000" pitchFamily="2" charset="0"/>
                <a:cs typeface="MV Boli" panose="02000500030200090000" pitchFamily="2" charset="0"/>
              </a:rPr>
              <a:t>La violenza di genere è la violenza contro le donne in quanto rappresentanti di uno </a:t>
            </a:r>
            <a:r>
              <a:rPr lang="it-IT" sz="2000" b="1" dirty="0">
                <a:latin typeface="MV Boli" panose="02000500030200090000" pitchFamily="2" charset="0"/>
                <a:cs typeface="MV Boli" panose="02000500030200090000" pitchFamily="2" charset="0"/>
              </a:rPr>
              <a:t>status subordinato nella società. </a:t>
            </a: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7" name="Rettangolo con angoli arrotondati sullo stesso lato 6"/>
          <p:cNvSpPr/>
          <p:nvPr/>
        </p:nvSpPr>
        <p:spPr>
          <a:xfrm>
            <a:off x="395536" y="3284984"/>
            <a:ext cx="3852428" cy="1800200"/>
          </a:xfrm>
          <a:prstGeom prst="round2SameRect">
            <a:avLst/>
          </a:prstGeom>
          <a:solidFill>
            <a:srgbClr val="FFFFCC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con angoli arrotondati sullo stesso lato 7"/>
          <p:cNvSpPr/>
          <p:nvPr/>
        </p:nvSpPr>
        <p:spPr>
          <a:xfrm>
            <a:off x="5070985" y="3501008"/>
            <a:ext cx="3528392" cy="1854788"/>
          </a:xfrm>
          <a:prstGeom prst="round2SameRect">
            <a:avLst/>
          </a:prstGeom>
          <a:solidFill>
            <a:srgbClr val="FFFFCC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 rot="21171405">
            <a:off x="746973" y="3532193"/>
            <a:ext cx="2892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MV Boli" panose="02000500030200090000" pitchFamily="2" charset="0"/>
                <a:cs typeface="MV Boli" panose="02000500030200090000" pitchFamily="2" charset="0"/>
              </a:rPr>
              <a:t>ogni azione o minaccia dagli uomini o </a:t>
            </a:r>
          </a:p>
          <a:p>
            <a:r>
              <a:rPr lang="it-IT" dirty="0">
                <a:latin typeface="MV Boli" panose="02000500030200090000" pitchFamily="2" charset="0"/>
                <a:cs typeface="MV Boli" panose="02000500030200090000" pitchFamily="2" charset="0"/>
              </a:rPr>
              <a:t>da istituzioni patriarcali che infliggono sulle donne </a:t>
            </a:r>
          </a:p>
        </p:txBody>
      </p:sp>
      <p:sp>
        <p:nvSpPr>
          <p:cNvPr id="5" name="CasellaDiTesto 4"/>
          <p:cNvSpPr txBox="1"/>
          <p:nvPr/>
        </p:nvSpPr>
        <p:spPr>
          <a:xfrm rot="327789">
            <a:off x="5758395" y="3748060"/>
            <a:ext cx="28099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MV Boli" panose="02000500030200090000" pitchFamily="2" charset="0"/>
                <a:cs typeface="MV Boli" panose="02000500030200090000" pitchFamily="2" charset="0"/>
              </a:rPr>
              <a:t>violenza fisica, sessuale o psicologica su donne e bambine, perché appartenenti al genere femminile.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331640" y="5487615"/>
            <a:ext cx="6336704" cy="1138773"/>
          </a:xfrm>
          <a:prstGeom prst="rect">
            <a:avLst/>
          </a:prstGeom>
          <a:noFill/>
          <a:effectLst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  <a:scene3d>
              <a:camera prst="obliqueTopLeft"/>
              <a:lightRig rig="threePt" dir="t"/>
            </a:scene3d>
          </a:bodyPr>
          <a:lstStyle/>
          <a:p>
            <a:pPr algn="ctr"/>
            <a:r>
              <a:rPr lang="it-IT" sz="2400" b="1" dirty="0">
                <a:solidFill>
                  <a:schemeClr val="accent1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Molte culture, credenze, leggi e istituzioni sociali legittimano la violenza di genere.</a:t>
            </a:r>
          </a:p>
          <a:p>
            <a:endParaRPr lang="it-IT" sz="2000" b="1" dirty="0">
              <a:solidFill>
                <a:schemeClr val="accent1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3595054"/>
      </p:ext>
    </p:extLst>
  </p:cSld>
  <p:clrMapOvr>
    <a:masterClrMapping/>
  </p:clrMapOvr>
  <p:transition spd="med"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5201" y="0"/>
            <a:ext cx="6589199" cy="1905000"/>
          </a:xfrm>
        </p:spPr>
        <p:txBody>
          <a:bodyPr/>
          <a:lstStyle/>
          <a:p>
            <a:r>
              <a:rPr lang="it-IT" dirty="0"/>
              <a:t>            </a:t>
            </a:r>
            <a:r>
              <a:rPr lang="it-I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Violenza …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 rot="21084065">
            <a:off x="520015" y="1211206"/>
            <a:ext cx="3153573" cy="938976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prstTxWarp prst="textDeflateBottom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28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MV Boli" panose="02000500030200090000" pitchFamily="2" charset="0"/>
                <a:cs typeface="MV Boli" panose="02000500030200090000" pitchFamily="2" charset="0"/>
              </a:rPr>
              <a:t>psicologica</a:t>
            </a:r>
          </a:p>
        </p:txBody>
      </p:sp>
      <p:sp>
        <p:nvSpPr>
          <p:cNvPr id="8" name="Rettangolo 7"/>
          <p:cNvSpPr/>
          <p:nvPr/>
        </p:nvSpPr>
        <p:spPr>
          <a:xfrm rot="705709">
            <a:off x="1742012" y="2383139"/>
            <a:ext cx="2952328" cy="75168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</a:bodyPr>
          <a:lstStyle/>
          <a:p>
            <a:pPr algn="ctr"/>
            <a:r>
              <a:rPr lang="it-IT" sz="280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ECONOMICA</a:t>
            </a:r>
            <a:endParaRPr lang="it-IT" sz="2800" b="1" dirty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331640" y="3229584"/>
            <a:ext cx="68407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endParaRPr lang="it-IT" dirty="0">
              <a:solidFill>
                <a:schemeClr val="accent6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Femminicidio (in </a:t>
            </a: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tutto il mondo)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Matrimoni forzati e matrimoni precoci (es. india/ medio oriente)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Delitto d’onore (es. africa/ medio oriente)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Violenza legate alla minoranze etniche (in tutti i paesi)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Violenza nei Conflitti armati (in tutti i paesi)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Violenza di genere e </a:t>
            </a:r>
            <a:r>
              <a:rPr lang="it-IT" dirty="0" err="1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hiv</a:t>
            </a: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/aids (es. africa)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Mutilazioni genitali (es. africa)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Violenza sulle bambine (es. cibo)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Dote (es. india )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it-IT" dirty="0">
                <a:solidFill>
                  <a:schemeClr val="accent6">
                    <a:lumMod val="5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Tratta e sfruttamento sessuale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it-IT" dirty="0">
              <a:solidFill>
                <a:schemeClr val="accent6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it-IT" dirty="0">
              <a:solidFill>
                <a:schemeClr val="accent6">
                  <a:lumMod val="50000"/>
                </a:schemeClr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C27F03E-A213-4CBE-B49A-97D373E59E0D}"/>
              </a:ext>
            </a:extLst>
          </p:cNvPr>
          <p:cNvSpPr txBox="1"/>
          <p:nvPr/>
        </p:nvSpPr>
        <p:spPr>
          <a:xfrm>
            <a:off x="5201915" y="908720"/>
            <a:ext cx="3258517" cy="720080"/>
          </a:xfrm>
          <a:prstGeom prst="rect">
            <a:avLst/>
          </a:prstGeom>
          <a:noFill/>
        </p:spPr>
        <p:txBody>
          <a:bodyPr wrap="square" rtlCol="0">
            <a:prstTxWarp prst="textSlantDow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it-IT" sz="5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A5002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FISICA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xmlns="" id="{22DC21B4-2044-416E-B85F-43E7F047F48A}"/>
              </a:ext>
            </a:extLst>
          </p:cNvPr>
          <p:cNvSpPr txBox="1"/>
          <p:nvPr/>
        </p:nvSpPr>
        <p:spPr>
          <a:xfrm>
            <a:off x="5416867" y="2420888"/>
            <a:ext cx="3043566" cy="36933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it-IT" b="1" dirty="0">
                <a:ln w="9525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SESSUALE</a:t>
            </a:r>
            <a:r>
              <a:rPr lang="it-IT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061074700"/>
      </p:ext>
    </p:extLst>
  </p:cSld>
  <p:clrMapOvr>
    <a:masterClrMapping/>
  </p:clrMapOvr>
  <p:transition spd="med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/>
          <p:cNvSpPr/>
          <p:nvPr/>
        </p:nvSpPr>
        <p:spPr>
          <a:xfrm>
            <a:off x="3347864" y="1916832"/>
            <a:ext cx="936104" cy="288032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355976" y="1340768"/>
            <a:ext cx="4320480" cy="2031325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C</a:t>
            </a:r>
            <a:r>
              <a:rPr lang="it-IT" dirty="0" smtClean="0"/>
              <a:t>ontinue </a:t>
            </a:r>
            <a:r>
              <a:rPr lang="it-IT" dirty="0"/>
              <a:t>critiche, umiliazioni, insulti davanti ai figli, agli amici, ai colleghi. </a:t>
            </a:r>
          </a:p>
          <a:p>
            <a:r>
              <a:rPr lang="it-IT" dirty="0"/>
              <a:t>Controllo e </a:t>
            </a:r>
            <a:r>
              <a:rPr lang="it-IT" dirty="0" smtClean="0"/>
              <a:t>minacce </a:t>
            </a:r>
            <a:r>
              <a:rPr lang="it-IT" dirty="0" err="1" smtClean="0"/>
              <a:t>continue…con</a:t>
            </a:r>
            <a:r>
              <a:rPr lang="it-IT" dirty="0" smtClean="0"/>
              <a:t> </a:t>
            </a:r>
            <a:r>
              <a:rPr lang="it-IT" dirty="0"/>
              <a:t>la conseguente perdita della propria autonomia e della propria autostima.</a:t>
            </a:r>
          </a:p>
          <a:p>
            <a:endParaRPr lang="it-IT" dirty="0"/>
          </a:p>
        </p:txBody>
      </p:sp>
      <p:sp>
        <p:nvSpPr>
          <p:cNvPr id="7" name="Freccia a destra 6"/>
          <p:cNvSpPr/>
          <p:nvPr/>
        </p:nvSpPr>
        <p:spPr>
          <a:xfrm>
            <a:off x="3275856" y="4365104"/>
            <a:ext cx="1008112" cy="288032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arrotondato 7"/>
          <p:cNvSpPr/>
          <p:nvPr/>
        </p:nvSpPr>
        <p:spPr>
          <a:xfrm>
            <a:off x="4139952" y="3881727"/>
            <a:ext cx="4320480" cy="187220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4427984" y="3861048"/>
            <a:ext cx="3600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Spintonare,  tirare  i capelli</a:t>
            </a:r>
          </a:p>
          <a:p>
            <a:r>
              <a:rPr lang="it-IT" dirty="0"/>
              <a:t>Dare schiaffi,  pugni, calci</a:t>
            </a:r>
          </a:p>
          <a:p>
            <a:r>
              <a:rPr lang="it-IT" dirty="0"/>
              <a:t>Colpire con oggetti</a:t>
            </a:r>
          </a:p>
          <a:p>
            <a:r>
              <a:rPr lang="it-IT" dirty="0"/>
              <a:t>Ferire con un coltello</a:t>
            </a:r>
          </a:p>
          <a:p>
            <a:r>
              <a:rPr lang="it-IT" dirty="0"/>
              <a:t>Ustionare</a:t>
            </a:r>
          </a:p>
          <a:p>
            <a:r>
              <a:rPr lang="it-IT" dirty="0"/>
              <a:t>Torturare</a:t>
            </a:r>
          </a:p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B847693A-F4A2-4B30-9EAA-F67C7CC10F6C}"/>
              </a:ext>
            </a:extLst>
          </p:cNvPr>
          <p:cNvSpPr/>
          <p:nvPr/>
        </p:nvSpPr>
        <p:spPr>
          <a:xfrm>
            <a:off x="1331640" y="4149080"/>
            <a:ext cx="174278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000" b="0" cap="none" spc="0" dirty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C6600"/>
                </a:solidFill>
                <a:effectLst>
                  <a:reflection blurRad="6350" stA="53000" endA="300" endPos="35500" dir="5400000" sy="-90000" algn="bl" rotWithShape="0"/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FISICA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6E5E1E33-8778-456D-8A88-3BC7F2710B17}"/>
              </a:ext>
            </a:extLst>
          </p:cNvPr>
          <p:cNvSpPr txBox="1"/>
          <p:nvPr/>
        </p:nvSpPr>
        <p:spPr>
          <a:xfrm>
            <a:off x="467544" y="1844824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C6600"/>
                </a:solidFill>
                <a:effectLst>
                  <a:reflection blurRad="6350" stA="53000" endA="300" endPos="35500" dir="5400000" sy="-90000" algn="bl" rotWithShape="0"/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PSICOLOGICA</a:t>
            </a:r>
          </a:p>
        </p:txBody>
      </p:sp>
    </p:spTree>
    <p:extLst>
      <p:ext uri="{BB962C8B-B14F-4D97-AF65-F5344CB8AC3E}">
        <p14:creationId xmlns:p14="http://schemas.microsoft.com/office/powerpoint/2010/main" xmlns="" val="2983712964"/>
      </p:ext>
    </p:extLst>
  </p:cSld>
  <p:clrMapOvr>
    <a:masterClrMapping/>
  </p:clrMapOvr>
  <p:transition spd="med"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/>
          <p:cNvSpPr/>
          <p:nvPr/>
        </p:nvSpPr>
        <p:spPr>
          <a:xfrm>
            <a:off x="3707904" y="1700808"/>
            <a:ext cx="874645" cy="228317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arrotondato 4"/>
          <p:cNvSpPr/>
          <p:nvPr/>
        </p:nvSpPr>
        <p:spPr>
          <a:xfrm>
            <a:off x="4572000" y="620688"/>
            <a:ext cx="4176464" cy="20882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4644008" y="1052736"/>
            <a:ext cx="42484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Controllo dello stipendio della donna o</a:t>
            </a:r>
          </a:p>
          <a:p>
            <a:r>
              <a:rPr lang="it-IT" sz="1600" dirty="0"/>
              <a:t> delle entrate  familiari</a:t>
            </a:r>
          </a:p>
          <a:p>
            <a:r>
              <a:rPr lang="it-IT" sz="1600" dirty="0"/>
              <a:t>Costrizione a lavorare, </a:t>
            </a:r>
          </a:p>
          <a:p>
            <a:r>
              <a:rPr lang="it-IT" sz="1600" dirty="0"/>
              <a:t>obbligo   a lasciare il lavoro</a:t>
            </a:r>
          </a:p>
          <a:p>
            <a:r>
              <a:rPr lang="it-IT" sz="1600" dirty="0"/>
              <a:t>Costrizione a firmare documenti, </a:t>
            </a:r>
          </a:p>
          <a:p>
            <a:r>
              <a:rPr lang="it-IT" sz="1600" dirty="0"/>
              <a:t>a intraprendere  iniziative  economiche, a volte truffe</a:t>
            </a:r>
          </a:p>
        </p:txBody>
      </p:sp>
      <p:sp>
        <p:nvSpPr>
          <p:cNvPr id="7" name="Freccia a destra 6"/>
          <p:cNvSpPr/>
          <p:nvPr/>
        </p:nvSpPr>
        <p:spPr>
          <a:xfrm>
            <a:off x="3779912" y="4437112"/>
            <a:ext cx="874644" cy="238615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arrotondato 7"/>
          <p:cNvSpPr/>
          <p:nvPr/>
        </p:nvSpPr>
        <p:spPr>
          <a:xfrm>
            <a:off x="4644008" y="3501008"/>
            <a:ext cx="4104456" cy="20882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4860032" y="3534639"/>
            <a:ext cx="38884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La donna è obbligata ad avere rapporti anche contro la sua volontà, anche con altre persone in presenza del partner. </a:t>
            </a:r>
          </a:p>
          <a:p>
            <a:r>
              <a:rPr lang="it-IT" sz="1600" dirty="0"/>
              <a:t>Ogni rifiuto provoca umiliazioni, minacce verso i figli……fino all’accettazione silenziosa dell’uso del suo corpo.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52E8AE9E-50BD-40E4-B1D5-D726901F7CA2}"/>
              </a:ext>
            </a:extLst>
          </p:cNvPr>
          <p:cNvSpPr/>
          <p:nvPr/>
        </p:nvSpPr>
        <p:spPr>
          <a:xfrm>
            <a:off x="251519" y="1556792"/>
            <a:ext cx="396044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dirty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C6600"/>
                </a:solidFill>
                <a:effectLst>
                  <a:reflection blurRad="6350" stA="53000" endA="300" endPos="35500" dir="5400000" sy="-90000" algn="bl" rotWithShape="0"/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ECONOMICA</a:t>
            </a:r>
            <a:endParaRPr lang="it-IT" sz="3600" b="0" cap="none" spc="0" dirty="0">
              <a:ln w="0">
                <a:solidFill>
                  <a:schemeClr val="accent2">
                    <a:lumMod val="75000"/>
                  </a:schemeClr>
                </a:solidFill>
              </a:ln>
              <a:solidFill>
                <a:srgbClr val="CC6600"/>
              </a:solidFill>
              <a:effectLst>
                <a:reflection blurRad="6350" stA="53000" endA="300" endPos="35500" dir="5400000" sy="-90000" algn="bl" rotWithShape="0"/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638725F7-E8FB-46E9-A275-5C3DDFDDAA23}"/>
              </a:ext>
            </a:extLst>
          </p:cNvPr>
          <p:cNvSpPr txBox="1"/>
          <p:nvPr/>
        </p:nvSpPr>
        <p:spPr>
          <a:xfrm>
            <a:off x="1043608" y="4293096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C6600"/>
                </a:solidFill>
                <a:effectLst>
                  <a:reflection blurRad="6350" stA="53000" endA="300" endPos="35500" dir="5400000" sy="-90000" algn="bl" rotWithShape="0"/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SESSUALE</a:t>
            </a:r>
            <a:endParaRPr lang="it-IT" sz="3200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rgbClr val="CC66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1511381"/>
      </p:ext>
    </p:extLst>
  </p:cSld>
  <p:clrMapOvr>
    <a:masterClrMapping/>
  </p:clrMapOvr>
  <p:transition spd="med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e 14">
            <a:extLst>
              <a:ext uri="{FF2B5EF4-FFF2-40B4-BE49-F238E27FC236}">
                <a16:creationId xmlns:a16="http://schemas.microsoft.com/office/drawing/2014/main" xmlns="" id="{7B1BE96A-BDEA-42FE-AC6C-656EC7A0F6B3}"/>
              </a:ext>
            </a:extLst>
          </p:cNvPr>
          <p:cNvSpPr/>
          <p:nvPr/>
        </p:nvSpPr>
        <p:spPr>
          <a:xfrm>
            <a:off x="4572000" y="2805304"/>
            <a:ext cx="4394676" cy="170895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DECA54B4-7929-4301-A0C7-AEA8B1DEEC36}"/>
              </a:ext>
            </a:extLst>
          </p:cNvPr>
          <p:cNvSpPr/>
          <p:nvPr/>
        </p:nvSpPr>
        <p:spPr>
          <a:xfrm>
            <a:off x="1490704" y="146782"/>
            <a:ext cx="6681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spc="-5" dirty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  <a:cs typeface="Arial"/>
              </a:rPr>
              <a:t>LA    </a:t>
            </a:r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  <a:cs typeface="Arial"/>
              </a:rPr>
              <a:t>VIOLENZA    IN    </a:t>
            </a:r>
            <a:r>
              <a:rPr lang="it-IT" sz="2800" b="1" spc="-70" dirty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  <a:cs typeface="Arial"/>
              </a:rPr>
              <a:t> </a:t>
            </a:r>
            <a:r>
              <a:rPr lang="it-IT" sz="2800" b="1" spc="-5" dirty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  <a:cs typeface="Arial"/>
              </a:rPr>
              <a:t>RETE</a:t>
            </a:r>
            <a:endParaRPr lang="it-IT" sz="2800" b="1" dirty="0">
              <a:solidFill>
                <a:schemeClr val="accent1">
                  <a:lumMod val="75000"/>
                </a:schemeClr>
              </a:solidFill>
              <a:latin typeface="Papyrus" panose="03070502060502030205" pitchFamily="66" charset="0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xmlns="" id="{2CBC75D9-180C-491C-9FFD-1EAC5F33B0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1600" y="1700808"/>
            <a:ext cx="2334351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accent5">
                    <a:lumMod val="50000"/>
                  </a:schemeClr>
                </a:solidFill>
                <a:latin typeface="Papyrus" panose="03070502060502030205" pitchFamily="66" charset="0"/>
              </a:rPr>
              <a:t>Flaming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47E5B6D8-C469-449D-9F98-B671C65C60B0}"/>
              </a:ext>
            </a:extLst>
          </p:cNvPr>
          <p:cNvSpPr/>
          <p:nvPr/>
        </p:nvSpPr>
        <p:spPr>
          <a:xfrm>
            <a:off x="3363374" y="1827977"/>
            <a:ext cx="978016" cy="246562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xmlns="" id="{82CE4902-76DF-4260-9D48-F5D880241380}"/>
              </a:ext>
            </a:extLst>
          </p:cNvPr>
          <p:cNvSpPr/>
          <p:nvPr/>
        </p:nvSpPr>
        <p:spPr>
          <a:xfrm>
            <a:off x="4572001" y="1041736"/>
            <a:ext cx="3960440" cy="154331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83438A05-94BB-4B3E-AFB6-113FB550781E}"/>
              </a:ext>
            </a:extLst>
          </p:cNvPr>
          <p:cNvSpPr txBox="1"/>
          <p:nvPr/>
        </p:nvSpPr>
        <p:spPr>
          <a:xfrm>
            <a:off x="5076056" y="1213230"/>
            <a:ext cx="3251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5">
                    <a:lumMod val="50000"/>
                  </a:schemeClr>
                </a:solidFill>
              </a:rPr>
              <a:t>Battagliare verbalmente online  con messaggi violenti e volgari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AEA08539-BC84-4899-8F44-5F2B5FD1C7C8}"/>
              </a:ext>
            </a:extLst>
          </p:cNvPr>
          <p:cNvSpPr/>
          <p:nvPr/>
        </p:nvSpPr>
        <p:spPr>
          <a:xfrm>
            <a:off x="395536" y="3242075"/>
            <a:ext cx="28465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0025">
              <a:lnSpc>
                <a:spcPct val="100000"/>
              </a:lnSpc>
              <a:spcBef>
                <a:spcPts val="715"/>
              </a:spcBef>
            </a:pPr>
            <a:r>
              <a:rPr lang="it-IT" sz="2800" b="1" spc="-5" dirty="0" err="1">
                <a:solidFill>
                  <a:schemeClr val="bg2">
                    <a:lumMod val="25000"/>
                  </a:schemeClr>
                </a:solidFill>
                <a:latin typeface="Papyrus" panose="03070502060502030205" pitchFamily="66" charset="0"/>
                <a:cs typeface="Arial"/>
              </a:rPr>
              <a:t>Cyberstalking</a:t>
            </a:r>
            <a:endParaRPr lang="it-IT" sz="2800" dirty="0">
              <a:solidFill>
                <a:schemeClr val="bg2">
                  <a:lumMod val="25000"/>
                </a:schemeClr>
              </a:solidFill>
              <a:latin typeface="Papyrus" panose="03070502060502030205" pitchFamily="66" charset="0"/>
              <a:cs typeface="Arial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xmlns="" id="{AFB79F78-79E5-4AC1-ADD5-732118D1B79D}"/>
              </a:ext>
            </a:extLst>
          </p:cNvPr>
          <p:cNvSpPr/>
          <p:nvPr/>
        </p:nvSpPr>
        <p:spPr>
          <a:xfrm>
            <a:off x="4241942" y="4725144"/>
            <a:ext cx="4635817" cy="2132856"/>
          </a:xfrm>
          <a:prstGeom prst="ellipse">
            <a:avLst/>
          </a:prstGeom>
          <a:solidFill>
            <a:schemeClr val="accent5">
              <a:lumMod val="40000"/>
              <a:lumOff val="60000"/>
              <a:alpha val="16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80010" algn="just">
              <a:lnSpc>
                <a:spcPct val="100000"/>
              </a:lnSpc>
              <a:spcBef>
                <a:spcPts val="600"/>
              </a:spcBef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Invio </a:t>
            </a:r>
            <a:r>
              <a:rPr lang="it-IT" b="1" spc="-5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ripetuto 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nel tempo di messaggi insultanti e  volgari (sms, </a:t>
            </a:r>
            <a:r>
              <a:rPr lang="it-IT" b="1" dirty="0" err="1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mms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, email, pubblicazioni su</a:t>
            </a:r>
            <a:r>
              <a:rPr lang="it-IT" b="1" spc="-165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 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blog,  </a:t>
            </a:r>
            <a:r>
              <a:rPr lang="it-IT" b="1" dirty="0" err="1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ecc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) per </a:t>
            </a:r>
            <a:r>
              <a:rPr lang="it-IT" b="1" spc="-5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controllare 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i movimenti </a:t>
            </a:r>
            <a:r>
              <a:rPr lang="it-IT" b="1" spc="-5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della</a:t>
            </a:r>
            <a:r>
              <a:rPr lang="it-IT" b="1" spc="-55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 </a:t>
            </a:r>
            <a:r>
              <a:rPr lang="it-IT" b="1" spc="-5" dirty="0">
                <a:solidFill>
                  <a:schemeClr val="bg2">
                    <a:lumMod val="25000"/>
                  </a:schemeClr>
                </a:solidFill>
                <a:latin typeface="Arial"/>
                <a:cs typeface="Arial"/>
              </a:rPr>
              <a:t>vittima</a:t>
            </a:r>
            <a:endParaRPr lang="it-IT" b="1" dirty="0">
              <a:solidFill>
                <a:schemeClr val="bg2">
                  <a:lumMod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xmlns="" id="{C32CC639-E9AB-4AC2-AB1A-07F295AFFBE2}"/>
              </a:ext>
            </a:extLst>
          </p:cNvPr>
          <p:cNvSpPr txBox="1"/>
          <p:nvPr/>
        </p:nvSpPr>
        <p:spPr>
          <a:xfrm>
            <a:off x="5292079" y="3013409"/>
            <a:ext cx="3145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2">
                    <a:lumMod val="25000"/>
                  </a:schemeClr>
                </a:solidFill>
              </a:rPr>
              <a:t>Atti persecutori compiuti attraverso email, video, messaggi personali inviati tramite social network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xmlns="" id="{E0F180E1-B014-4A1D-851F-48CDB214FEAD}"/>
              </a:ext>
            </a:extLst>
          </p:cNvPr>
          <p:cNvSpPr/>
          <p:nvPr/>
        </p:nvSpPr>
        <p:spPr>
          <a:xfrm>
            <a:off x="683568" y="5373216"/>
            <a:ext cx="2376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0025">
              <a:lnSpc>
                <a:spcPct val="100000"/>
              </a:lnSpc>
              <a:spcBef>
                <a:spcPts val="1475"/>
              </a:spcBef>
            </a:pPr>
            <a:r>
              <a:rPr lang="it-IT" sz="2800" b="1" spc="-5" dirty="0" err="1">
                <a:solidFill>
                  <a:schemeClr val="bg2">
                    <a:lumMod val="25000"/>
                  </a:schemeClr>
                </a:solidFill>
                <a:latin typeface="Papyrus" panose="03070502060502030205" pitchFamily="66" charset="0"/>
                <a:cs typeface="Arial"/>
              </a:rPr>
              <a:t>Harassment</a:t>
            </a:r>
            <a:endParaRPr lang="it-IT" sz="2800" dirty="0">
              <a:solidFill>
                <a:schemeClr val="bg2">
                  <a:lumMod val="25000"/>
                </a:schemeClr>
              </a:solidFill>
              <a:latin typeface="Papyrus" panose="03070502060502030205" pitchFamily="66" charset="0"/>
              <a:cs typeface="Arial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1746E253-D0B6-4015-9196-598D6C262EF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1559" y="3406625"/>
            <a:ext cx="999831" cy="29873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xmlns="" id="{34CC3990-D737-4E8D-8CC1-12F49F6D482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2111" y="5614088"/>
            <a:ext cx="999831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2638367"/>
      </p:ext>
    </p:extLst>
  </p:cSld>
  <p:clrMapOvr>
    <a:masterClrMapping/>
  </p:clrMapOvr>
  <p:transition spd="med"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laborazione alternativa 15">
            <a:extLst>
              <a:ext uri="{FF2B5EF4-FFF2-40B4-BE49-F238E27FC236}">
                <a16:creationId xmlns:a16="http://schemas.microsoft.com/office/drawing/2014/main" xmlns="" id="{7CB4241F-7415-4747-BE13-B49158728C39}"/>
              </a:ext>
            </a:extLst>
          </p:cNvPr>
          <p:cNvSpPr/>
          <p:nvPr/>
        </p:nvSpPr>
        <p:spPr>
          <a:xfrm>
            <a:off x="5289184" y="4653137"/>
            <a:ext cx="3603296" cy="1512168"/>
          </a:xfrm>
          <a:prstGeom prst="flowChartAlternateProcess">
            <a:avLst/>
          </a:prstGeom>
          <a:solidFill>
            <a:schemeClr val="bg2">
              <a:lumMod val="90000"/>
              <a:alpha val="51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>
              <a:lnSpc>
                <a:spcPct val="100000"/>
              </a:lnSpc>
              <a:spcBef>
                <a:spcPts val="685"/>
              </a:spcBef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</a:rPr>
              <a:t>Pubblicazione sul web di contenuti immagini o video spesso a sfondo sessuale , a scopo di vendetta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xmlns="" id="{6744C49A-5BDE-42E8-8265-B70FC8372A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1921" y="1369248"/>
            <a:ext cx="2448272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chemeClr val="accent4">
                    <a:lumMod val="50000"/>
                  </a:schemeClr>
                </a:solidFill>
                <a:latin typeface="Papyrus" panose="03070502060502030205" pitchFamily="66" charset="0"/>
              </a:rPr>
              <a:t>Grooming</a:t>
            </a:r>
            <a:r>
              <a:rPr lang="it-IT" spc="-5" dirty="0"/>
              <a:t/>
            </a:r>
            <a:br>
              <a:rPr lang="it-IT" spc="-5" dirty="0"/>
            </a:br>
            <a:r>
              <a:rPr lang="it-IT" spc="-5" dirty="0"/>
              <a:t/>
            </a:r>
            <a:br>
              <a:rPr lang="it-IT" spc="-5" dirty="0"/>
            </a:br>
            <a:endParaRPr spc="-5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32F8E584-868D-436B-A3A4-130EA178854F}"/>
              </a:ext>
            </a:extLst>
          </p:cNvPr>
          <p:cNvSpPr txBox="1"/>
          <p:nvPr/>
        </p:nvSpPr>
        <p:spPr>
          <a:xfrm>
            <a:off x="739465" y="4875069"/>
            <a:ext cx="26642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spc="-5" dirty="0">
                <a:solidFill>
                  <a:schemeClr val="bg2">
                    <a:lumMod val="25000"/>
                  </a:schemeClr>
                </a:solidFill>
                <a:latin typeface="Papyrus" panose="03070502060502030205" pitchFamily="66" charset="0"/>
                <a:cs typeface="Arial"/>
              </a:rPr>
              <a:t>Revenge </a:t>
            </a:r>
            <a:r>
              <a:rPr lang="it-IT" sz="3200" spc="-5" dirty="0" err="1">
                <a:solidFill>
                  <a:schemeClr val="bg2">
                    <a:lumMod val="25000"/>
                  </a:schemeClr>
                </a:solidFill>
                <a:latin typeface="Papyrus" panose="03070502060502030205" pitchFamily="66" charset="0"/>
                <a:cs typeface="Arial"/>
              </a:rPr>
              <a:t>porn</a:t>
            </a:r>
            <a:endParaRPr lang="it-IT" sz="3200" dirty="0">
              <a:solidFill>
                <a:schemeClr val="bg2">
                  <a:lumMod val="25000"/>
                </a:schemeClr>
              </a:solidFill>
              <a:latin typeface="Papyrus" panose="03070502060502030205" pitchFamily="66" charset="0"/>
              <a:cs typeface="Arial"/>
            </a:endParaRPr>
          </a:p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1A0504FC-D6A5-471F-9352-4305772B4FCB}"/>
              </a:ext>
            </a:extLst>
          </p:cNvPr>
          <p:cNvSpPr txBox="1"/>
          <p:nvPr/>
        </p:nvSpPr>
        <p:spPr>
          <a:xfrm>
            <a:off x="3563888" y="35027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xmlns="" id="{70C101CC-E80D-4B33-897C-FA9C9B206E8E}"/>
              </a:ext>
            </a:extLst>
          </p:cNvPr>
          <p:cNvSpPr/>
          <p:nvPr/>
        </p:nvSpPr>
        <p:spPr>
          <a:xfrm>
            <a:off x="611560" y="2934018"/>
            <a:ext cx="3456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spc="-5" dirty="0">
                <a:solidFill>
                  <a:schemeClr val="bg2">
                    <a:lumMod val="25000"/>
                  </a:schemeClr>
                </a:solidFill>
                <a:latin typeface="Papyrus" panose="03070502060502030205" pitchFamily="66" charset="0"/>
                <a:cs typeface="Arial"/>
              </a:rPr>
              <a:t>Happy </a:t>
            </a:r>
            <a:r>
              <a:rPr lang="it-IT" sz="2800" b="1" spc="-5" dirty="0" err="1">
                <a:solidFill>
                  <a:schemeClr val="bg2">
                    <a:lumMod val="25000"/>
                  </a:schemeClr>
                </a:solidFill>
                <a:latin typeface="Papyrus" panose="03070502060502030205" pitchFamily="66" charset="0"/>
                <a:cs typeface="Arial"/>
              </a:rPr>
              <a:t>slapping</a:t>
            </a:r>
            <a:endParaRPr lang="it-IT" sz="2800" b="1" dirty="0">
              <a:solidFill>
                <a:schemeClr val="bg2">
                  <a:lumMod val="25000"/>
                </a:schemeClr>
              </a:solidFill>
              <a:latin typeface="Papyrus" panose="03070502060502030205" pitchFamily="66" charset="0"/>
              <a:cs typeface="Arial"/>
            </a:endParaRPr>
          </a:p>
        </p:txBody>
      </p:sp>
      <p:sp>
        <p:nvSpPr>
          <p:cNvPr id="4" name="Elaborazione alternativa 3">
            <a:extLst>
              <a:ext uri="{FF2B5EF4-FFF2-40B4-BE49-F238E27FC236}">
                <a16:creationId xmlns:a16="http://schemas.microsoft.com/office/drawing/2014/main" xmlns="" id="{1507113A-AB12-44DD-AC93-5C5DCF1EE62B}"/>
              </a:ext>
            </a:extLst>
          </p:cNvPr>
          <p:cNvSpPr/>
          <p:nvPr/>
        </p:nvSpPr>
        <p:spPr>
          <a:xfrm>
            <a:off x="5289184" y="1196753"/>
            <a:ext cx="3747312" cy="72008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Adescamento dei minori </a:t>
            </a:r>
            <a:r>
              <a:rPr lang="it-IT" b="1" spc="-5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in rete</a:t>
            </a:r>
          </a:p>
        </p:txBody>
      </p:sp>
      <p:sp>
        <p:nvSpPr>
          <p:cNvPr id="14" name="Elaborazione alternativa 13">
            <a:extLst>
              <a:ext uri="{FF2B5EF4-FFF2-40B4-BE49-F238E27FC236}">
                <a16:creationId xmlns:a16="http://schemas.microsoft.com/office/drawing/2014/main" xmlns="" id="{74FE0B9B-3700-4424-A247-A2EEA272747C}"/>
              </a:ext>
            </a:extLst>
          </p:cNvPr>
          <p:cNvSpPr/>
          <p:nvPr/>
        </p:nvSpPr>
        <p:spPr>
          <a:xfrm>
            <a:off x="5289184" y="2325227"/>
            <a:ext cx="3456385" cy="1642235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>
              <a:lnSpc>
                <a:spcPct val="100000"/>
              </a:lnSpc>
              <a:spcBef>
                <a:spcPts val="685"/>
              </a:spcBef>
            </a:pPr>
            <a:r>
              <a:rPr lang="it-IT" b="1" dirty="0">
                <a:solidFill>
                  <a:schemeClr val="bg2">
                    <a:lumMod val="25000"/>
                  </a:schemeClr>
                </a:solidFill>
              </a:rPr>
              <a:t>Filmare un’aggressione </a:t>
            </a:r>
            <a:r>
              <a:rPr lang="it-IT" b="1" spc="-5" dirty="0">
                <a:solidFill>
                  <a:schemeClr val="bg2">
                    <a:lumMod val="25000"/>
                  </a:schemeClr>
                </a:solidFill>
              </a:rPr>
              <a:t>reale 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</a:rPr>
              <a:t>e condividere </a:t>
            </a:r>
            <a:r>
              <a:rPr lang="it-IT" b="1" spc="-5" dirty="0">
                <a:solidFill>
                  <a:schemeClr val="bg2">
                    <a:lumMod val="25000"/>
                  </a:schemeClr>
                </a:solidFill>
              </a:rPr>
              <a:t>in  rete; 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</a:rPr>
              <a:t>i video vengono consigliati come </a:t>
            </a:r>
            <a:r>
              <a:rPr lang="it-IT" b="1" spc="-5" dirty="0">
                <a:solidFill>
                  <a:schemeClr val="bg2">
                    <a:lumMod val="25000"/>
                  </a:schemeClr>
                </a:solidFill>
              </a:rPr>
              <a:t>preferiti 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</a:rPr>
              <a:t>o  divertenti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824F4CB6-DCA9-466C-94E0-ABABAD52B76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82873" y="2952763"/>
            <a:ext cx="999831" cy="29873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E981D656-F5D0-49CF-9F9E-016CB785565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48618" y="5007226"/>
            <a:ext cx="999831" cy="29873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xmlns="" id="{CF657779-D19D-4C2F-89D5-7DD6B27AB2E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48619" y="1446288"/>
            <a:ext cx="999831" cy="2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3646166"/>
      </p:ext>
    </p:extLst>
  </p:cSld>
  <p:clrMapOvr>
    <a:masterClrMapping/>
  </p:clrMapOvr>
  <p:transition spd="med"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F606A952-C3DF-44B7-B782-9B798FBEF3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0142" y="2014974"/>
            <a:ext cx="3961900" cy="4771018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xmlns="" id="{818C0DCB-BC46-492A-A036-E13064663ECE}"/>
              </a:ext>
            </a:extLst>
          </p:cNvPr>
          <p:cNvSpPr txBox="1"/>
          <p:nvPr/>
        </p:nvSpPr>
        <p:spPr>
          <a:xfrm>
            <a:off x="5004048" y="2577148"/>
            <a:ext cx="3744416" cy="3018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sz="3200" b="1" spc="-5" dirty="0" err="1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Pervasività</a:t>
            </a:r>
            <a:r>
              <a:rPr sz="3200" b="1" spc="-5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 </a:t>
            </a:r>
            <a:endParaRPr lang="it-IT" sz="3200" b="1" spc="-5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  <a:cs typeface="Arial"/>
            </a:endParaRPr>
          </a:p>
          <a:p>
            <a:pPr marL="469900" marR="5080" indent="-4572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sz="3200" b="1" spc="-5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 </a:t>
            </a:r>
            <a:r>
              <a:rPr sz="3200" b="1" spc="-5" dirty="0" err="1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Simultaneità</a:t>
            </a:r>
            <a:r>
              <a:rPr sz="3200" b="1" spc="-5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 </a:t>
            </a:r>
            <a:endParaRPr lang="it-IT" sz="3200" b="1" spc="-5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  <a:cs typeface="Arial"/>
            </a:endParaRPr>
          </a:p>
          <a:p>
            <a:pPr marL="469900" marR="5080" indent="-4572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sz="3200" b="1" spc="-5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 </a:t>
            </a:r>
            <a:r>
              <a:rPr sz="3200" b="1" spc="-5" dirty="0" err="1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Permanenza</a:t>
            </a:r>
            <a:r>
              <a:rPr sz="3200" b="1" spc="-5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 </a:t>
            </a:r>
            <a:endParaRPr lang="it-IT" sz="3200" b="1" spc="-5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  <a:cs typeface="Arial"/>
            </a:endParaRPr>
          </a:p>
          <a:p>
            <a:pPr marL="469900" marR="5080" indent="-4572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sz="3200" b="1" spc="-5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 </a:t>
            </a:r>
            <a:r>
              <a:rPr sz="3200" b="1" spc="-5" dirty="0" err="1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Possibile</a:t>
            </a:r>
            <a:r>
              <a:rPr lang="it-IT" sz="3200" b="1" spc="-5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  r</a:t>
            </a:r>
            <a:r>
              <a:rPr sz="3200" b="1" spc="-5" dirty="0" err="1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itorno</a:t>
            </a:r>
            <a:r>
              <a:rPr sz="3200" b="1" spc="-5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 </a:t>
            </a:r>
            <a:endParaRPr lang="it-IT" sz="3200" b="1" spc="-5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  <a:cs typeface="Arial"/>
            </a:endParaRPr>
          </a:p>
          <a:p>
            <a:pPr marL="469900" marR="5080" indent="-4572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sz="3200" b="1" spc="-5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 </a:t>
            </a:r>
            <a:r>
              <a:rPr sz="3200" b="1" spc="-5" dirty="0" err="1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Anonimato</a:t>
            </a:r>
            <a:r>
              <a:rPr sz="3200" b="1" spc="-5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 </a:t>
            </a:r>
            <a:endParaRPr lang="it-IT" sz="3200" b="1" spc="-5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  <a:cs typeface="Arial"/>
            </a:endParaRPr>
          </a:p>
          <a:p>
            <a:pPr marL="469900" marR="5080" indent="-45720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v"/>
            </a:pPr>
            <a:r>
              <a:rPr sz="3200" b="1" spc="-5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 </a:t>
            </a:r>
            <a:r>
              <a:rPr sz="3200" b="1" spc="-15" dirty="0">
                <a:solidFill>
                  <a:schemeClr val="accent2">
                    <a:lumMod val="50000"/>
                  </a:schemeClr>
                </a:solidFill>
                <a:latin typeface="Papyrus" panose="03070502060502030205" pitchFamily="66" charset="0"/>
                <a:cs typeface="Arial"/>
              </a:rPr>
              <a:t>Transnazionalità</a:t>
            </a:r>
            <a:endParaRPr sz="3200" dirty="0">
              <a:solidFill>
                <a:schemeClr val="accent2">
                  <a:lumMod val="50000"/>
                </a:schemeClr>
              </a:solidFill>
              <a:latin typeface="Papyrus" panose="03070502060502030205" pitchFamily="66" charset="0"/>
              <a:cs typeface="Arial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xmlns="" id="{910E8DFB-1390-402C-B0BB-B0A6429A33F0}"/>
              </a:ext>
            </a:extLst>
          </p:cNvPr>
          <p:cNvSpPr/>
          <p:nvPr/>
        </p:nvSpPr>
        <p:spPr>
          <a:xfrm>
            <a:off x="1619672" y="260648"/>
            <a:ext cx="72008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C6600"/>
                </a:solidFill>
                <a:latin typeface="Papyrus" panose="03070502060502030205" pitchFamily="66" charset="0"/>
                <a:cs typeface="Arial"/>
              </a:rPr>
              <a:t>PERCHE</a:t>
            </a:r>
            <a:r>
              <a:rPr lang="it-IT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C6600"/>
                </a:solidFill>
                <a:latin typeface="Papyrus" panose="03070502060502030205" pitchFamily="66" charset="0"/>
                <a:cs typeface="Arial"/>
              </a:rPr>
              <a:t>’…. </a:t>
            </a:r>
          </a:p>
          <a:p>
            <a:pPr algn="ctr"/>
            <a:r>
              <a:rPr lang="it-IT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C6600"/>
                </a:solidFill>
                <a:latin typeface="Papyrus" panose="03070502060502030205" pitchFamily="66" charset="0"/>
                <a:cs typeface="Arial"/>
              </a:rPr>
              <a:t>la </a:t>
            </a:r>
            <a:r>
              <a:rPr lang="it-IT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C6600"/>
                </a:solidFill>
                <a:latin typeface="Papyrus" panose="03070502060502030205" pitchFamily="66" charset="0"/>
                <a:cs typeface="Arial"/>
              </a:rPr>
              <a:t>violenza online</a:t>
            </a:r>
            <a:endParaRPr lang="it-IT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CC6600"/>
              </a:solidFill>
              <a:latin typeface="Papyrus" panose="030705020605020302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0721588"/>
      </p:ext>
    </p:extLst>
  </p:cSld>
  <p:clrMapOvr>
    <a:masterClrMapping/>
  </p:clrMapOvr>
  <p:transition spd="med"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57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" y="624110"/>
            <a:ext cx="8534400" cy="1280890"/>
          </a:xfrm>
        </p:spPr>
        <p:txBody>
          <a:bodyPr>
            <a:normAutofit/>
          </a:bodyPr>
          <a:lstStyle/>
          <a:p>
            <a:pPr algn="ctr"/>
            <a:r>
              <a:rPr lang="it-IT" sz="4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Il vero obiettivo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99592" y="4005064"/>
            <a:ext cx="7385247" cy="223224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sz="2000" b="1" dirty="0"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…</a:t>
            </a:r>
            <a:r>
              <a:rPr lang="it-IT" sz="2400" b="1" dirty="0"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NON È PROVOCARE ALL’ALTRO SOFFERENZA, MA SOTTOMETTERLA, DOMINARLA, PARALIZZARLA, PIEGARLA. </a:t>
            </a:r>
            <a:endParaRPr lang="it-IT" sz="2400" b="1" dirty="0" smtClean="0">
              <a:solidFill>
                <a:schemeClr val="tx1"/>
              </a:solidFill>
              <a:latin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marL="0" indent="0" algn="ctr">
              <a:buNone/>
            </a:pPr>
            <a:r>
              <a:rPr lang="it-IT" sz="2400" b="1" dirty="0" smtClean="0"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LA </a:t>
            </a:r>
            <a:r>
              <a:rPr lang="it-IT" sz="2400" b="1" dirty="0">
                <a:solidFill>
                  <a:schemeClr val="tx1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VIOLENZA CERCA DI APPROPRIARSI DELLA VOLONTÀ, DEL PENSIERO E DELL’INTIMITÀ DI CHI LA SUBISCE (MARCHUETA, 2005).</a:t>
            </a:r>
          </a:p>
          <a:p>
            <a:pPr algn="ctr"/>
            <a:endParaRPr lang="it-IT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89257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380" y="319882"/>
            <a:ext cx="6589199" cy="1280890"/>
          </a:xfrm>
        </p:spPr>
        <p:txBody>
          <a:bodyPr>
            <a:normAutofit/>
            <a:scene3d>
              <a:camera prst="isometricOffAxis1Righ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it-IT" sz="44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 LUOGHI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863587" y="1790236"/>
            <a:ext cx="2232249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riguarda sia la sfera pubblica che quella privata.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580112" y="1484784"/>
            <a:ext cx="2592288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riguarda tutte le società, tutte le classi sociali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267744" y="4221088"/>
            <a:ext cx="4824536" cy="1200329"/>
          </a:xfrm>
          <a:prstGeom prst="rect">
            <a:avLst/>
          </a:prstGeom>
          <a:gradFill flip="none" rotWithShape="1">
            <a:gsLst>
              <a:gs pos="0">
                <a:schemeClr val="lt1">
                  <a:shade val="30000"/>
                  <a:satMod val="115000"/>
                </a:schemeClr>
              </a:gs>
              <a:gs pos="50000">
                <a:schemeClr val="lt1">
                  <a:shade val="67500"/>
                  <a:satMod val="115000"/>
                </a:schemeClr>
              </a:gs>
              <a:gs pos="100000">
                <a:schemeClr val="lt1">
                  <a:shade val="100000"/>
                  <a:satMod val="115000"/>
                </a:schemeClr>
              </a:gs>
            </a:gsLst>
            <a:lin ang="13500000" scaled="1"/>
            <a:tileRect/>
          </a:gradFill>
          <a:ln w="381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/>
              <a:t>La violenza di genere più diffusa è la violenza perpetuata in famiglia, dal proprio partner o ex partner: </a:t>
            </a:r>
            <a:r>
              <a:rPr lang="it-IT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la violenza domestica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10014545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764703"/>
            <a:ext cx="7467600" cy="1080121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it-IT" sz="4400" b="1" cap="all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Chi colpisce?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4237112"/>
            <a:ext cx="8820472" cy="26208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600" b="1" i="1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 donne di qualsiasi età, religione, cultura, livello di istruzione, </a:t>
            </a:r>
            <a:endParaRPr lang="it-IT" sz="3600" b="1" i="1" dirty="0" smtClean="0">
              <a:solidFill>
                <a:srgbClr val="FF00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0" indent="0" algn="ctr">
              <a:buNone/>
            </a:pPr>
            <a:r>
              <a:rPr lang="it-IT" sz="3600" b="1" i="1" dirty="0" smtClean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estrazione </a:t>
            </a:r>
            <a:r>
              <a:rPr lang="it-IT" sz="3600" b="1" i="1" dirty="0">
                <a:solidFill>
                  <a:srgbClr val="FF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sociale.</a:t>
            </a:r>
          </a:p>
          <a:p>
            <a:pPr algn="ctr"/>
            <a:endParaRPr lang="it-IT" dirty="0">
              <a:solidFill>
                <a:srgbClr val="FF000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22076881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640" y="72244"/>
            <a:ext cx="6603504" cy="778098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pPr algn="ctr"/>
            <a:r>
              <a:rPr lang="it-IT" sz="4000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l’autore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xmlns="" id="{B9E87B4C-BBDF-4650-B34D-CE911D8B0F30}"/>
              </a:ext>
            </a:extLst>
          </p:cNvPr>
          <p:cNvSpPr txBox="1"/>
          <p:nvPr/>
        </p:nvSpPr>
        <p:spPr>
          <a:xfrm>
            <a:off x="2348880" y="1687815"/>
            <a:ext cx="65416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1"/>
                </a:solidFill>
              </a:rPr>
              <a:t>15% degli uomini violenti sono già conosciuti dai Servizi Sociali, Forze dell’Ordine perché sono violenti in tutti i contesti della loro vita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xmlns="" id="{30E562FE-6C68-47A8-A261-C9ABD1B983FB}"/>
              </a:ext>
            </a:extLst>
          </p:cNvPr>
          <p:cNvSpPr txBox="1"/>
          <p:nvPr/>
        </p:nvSpPr>
        <p:spPr>
          <a:xfrm>
            <a:off x="2350847" y="2967335"/>
            <a:ext cx="65416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1800" b="1" dirty="0">
                <a:solidFill>
                  <a:schemeClr val="accent1"/>
                </a:solidFill>
              </a:rPr>
              <a:t>L’85% è stimato socialmente, è l’impiegato o il libero professionista, il politico, il religioso, appartiene ad ogni livello sociale e culturale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E626E3B6-19C4-4024-9350-E7B610D3FFC7}"/>
              </a:ext>
            </a:extLst>
          </p:cNvPr>
          <p:cNvSpPr txBox="1"/>
          <p:nvPr/>
        </p:nvSpPr>
        <p:spPr>
          <a:xfrm>
            <a:off x="2348880" y="4163181"/>
            <a:ext cx="5382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1800" b="1" dirty="0">
                <a:solidFill>
                  <a:schemeClr val="accent1"/>
                </a:solidFill>
              </a:rPr>
              <a:t>I violenti hanno la capacità di ridurre i propri livelli di stress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xmlns="" id="{54768B0B-9103-426D-A956-8A5A09C2B740}"/>
              </a:ext>
            </a:extLst>
          </p:cNvPr>
          <p:cNvSpPr txBox="1"/>
          <p:nvPr/>
        </p:nvSpPr>
        <p:spPr>
          <a:xfrm>
            <a:off x="2267744" y="5029004"/>
            <a:ext cx="50223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1800" b="1" dirty="0">
                <a:solidFill>
                  <a:schemeClr val="accent1"/>
                </a:solidFill>
              </a:rPr>
              <a:t>L’uomo violento ha una visione rigida e tradizionale della vita e dei ruoli fra uomini e donne</a:t>
            </a:r>
          </a:p>
        </p:txBody>
      </p:sp>
    </p:spTree>
    <p:extLst>
      <p:ext uri="{BB962C8B-B14F-4D97-AF65-F5344CB8AC3E}">
        <p14:creationId xmlns:p14="http://schemas.microsoft.com/office/powerpoint/2010/main" xmlns="" val="4278680719"/>
      </p:ext>
    </p:extLst>
  </p:cSld>
  <p:clrMapOvr>
    <a:masterClrMapping/>
  </p:clrMapOvr>
  <p:transition spd="med"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">
            <a:extLst>
              <a:ext uri="{FF2B5EF4-FFF2-40B4-BE49-F238E27FC236}">
                <a16:creationId xmlns:a16="http://schemas.microsoft.com/office/drawing/2014/main" xmlns="" id="{5A08F93D-D083-46E1-8403-D6B9ADB21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1720" y="548680"/>
            <a:ext cx="6012780" cy="648072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pPr algn="ctr"/>
            <a:r>
              <a:rPr lang="it-IT" sz="1800" b="1" dirty="0">
                <a:solidFill>
                  <a:srgbClr val="C0000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l’autore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B08B2986-EC5F-4AFD-AE1D-F337528B8EFD}"/>
              </a:ext>
            </a:extLst>
          </p:cNvPr>
          <p:cNvSpPr txBox="1"/>
          <p:nvPr/>
        </p:nvSpPr>
        <p:spPr>
          <a:xfrm>
            <a:off x="2627784" y="1787231"/>
            <a:ext cx="52565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it-IT" sz="1800" b="1" dirty="0">
                <a:solidFill>
                  <a:schemeClr val="accent1"/>
                </a:solidFill>
              </a:rPr>
              <a:t>È fortemente dipendente dalla propria vittima a tal punto che se ha paura di perderla può anche ucciderla 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xmlns="" id="{C8821530-0703-4B6F-A80D-60FB8DB60771}"/>
              </a:ext>
            </a:extLst>
          </p:cNvPr>
          <p:cNvSpPr txBox="1"/>
          <p:nvPr/>
        </p:nvSpPr>
        <p:spPr>
          <a:xfrm>
            <a:off x="2627784" y="3429000"/>
            <a:ext cx="525658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b="1" dirty="0">
                <a:solidFill>
                  <a:schemeClr val="accent1"/>
                </a:solidFill>
              </a:rPr>
              <a:t>Il 60% dei violenti è stato maltrattato o testimone di violenza ma quando sono adulti possono decidere se applicare il comportamento appreso oppure vivere un rapporto fuori dalla violenza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450992672"/>
      </p:ext>
    </p:extLst>
  </p:cSld>
  <p:clrMapOvr>
    <a:masterClrMapping/>
  </p:clrMapOvr>
  <p:transition spd="med"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 descr="Untitled-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0"/>
            <a:ext cx="7776864" cy="68580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75656" y="404664"/>
            <a:ext cx="6589199" cy="1280890"/>
          </a:xfrm>
        </p:spPr>
        <p:txBody>
          <a:bodyPr>
            <a:normAutofit/>
          </a:bodyPr>
          <a:lstStyle/>
          <a:p>
            <a:pPr algn="ctr"/>
            <a:r>
              <a:rPr lang="it-IT" sz="6000" b="1" dirty="0">
                <a:latin typeface="MV Boli" panose="02000500030200090000" pitchFamily="2" charset="0"/>
                <a:cs typeface="MV Boli" panose="02000500030200090000" pitchFamily="2" charset="0"/>
              </a:rPr>
              <a:t>Teorie… infondate</a:t>
            </a:r>
          </a:p>
        </p:txBody>
      </p:sp>
      <p:sp>
        <p:nvSpPr>
          <p:cNvPr id="4" name="Rettangolo arrotondato 3"/>
          <p:cNvSpPr/>
          <p:nvPr/>
        </p:nvSpPr>
        <p:spPr>
          <a:xfrm rot="729150">
            <a:off x="3585375" y="2707311"/>
            <a:ext cx="5615829" cy="1486061"/>
          </a:xfrm>
          <a:prstGeom prst="round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ContrastingLeftFacing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 rot="12365662" flipV="1">
            <a:off x="4630310" y="3171881"/>
            <a:ext cx="4205116" cy="5847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it-IT" sz="3200" b="1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F</a:t>
            </a:r>
            <a:r>
              <a:rPr lang="it-IT" sz="3200" b="1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amiglia conflittuale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251520" y="2420888"/>
            <a:ext cx="3995936" cy="1363058"/>
          </a:xfrm>
          <a:prstGeom prst="roundRect">
            <a:avLst/>
          </a:prstGeom>
          <a:solidFill>
            <a:schemeClr val="accent5">
              <a:lumMod val="40000"/>
              <a:lumOff val="60000"/>
              <a:alpha val="66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isometricOffAxis1Right"/>
            <a:lightRig rig="contrasting" dir="t">
              <a:rot lat="0" lon="0" rev="1500000"/>
            </a:lightRig>
          </a:scene3d>
          <a:sp3d prstMaterial="metal">
            <a:bevelT w="88900" h="889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it-IT" b="1" spc="15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 rot="21158083">
            <a:off x="804395" y="2536605"/>
            <a:ext cx="299015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it-IT" sz="2800" b="1" dirty="0">
                <a:ln>
                  <a:solidFill>
                    <a:schemeClr val="tx1"/>
                  </a:solidFill>
                </a:ln>
              </a:rPr>
              <a:t>L’uomo violento è «malato»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2555776" y="5013176"/>
            <a:ext cx="4284846" cy="1844824"/>
          </a:xfrm>
          <a:prstGeom prst="roundRect">
            <a:avLst/>
          </a:prstGeom>
          <a:solidFill>
            <a:schemeClr val="bg1">
              <a:lumMod val="65000"/>
              <a:alpha val="54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/>
          <p:cNvSpPr txBox="1"/>
          <p:nvPr/>
        </p:nvSpPr>
        <p:spPr>
          <a:xfrm>
            <a:off x="2843808" y="5373216"/>
            <a:ext cx="3455506" cy="1200329"/>
          </a:xfrm>
          <a:prstGeom prst="rect">
            <a:avLst/>
          </a:prstGeom>
          <a:noFill/>
          <a:scene3d>
            <a:camera prst="orthographicFront"/>
            <a:lightRig rig="threePt" dir="t"/>
          </a:scene3d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Perdita di controllo</a:t>
            </a:r>
          </a:p>
        </p:txBody>
      </p:sp>
    </p:spTree>
    <p:extLst>
      <p:ext uri="{BB962C8B-B14F-4D97-AF65-F5344CB8AC3E}">
        <p14:creationId xmlns:p14="http://schemas.microsoft.com/office/powerpoint/2010/main" xmlns="" val="2218196891"/>
      </p:ext>
    </p:extLst>
  </p:cSld>
  <p:clrMapOvr>
    <a:masterClrMapping/>
  </p:clrMapOvr>
  <p:transition spd="med"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704856" cy="710952"/>
          </a:xfrm>
        </p:spPr>
        <p:txBody>
          <a:bodyPr>
            <a:noAutofit/>
          </a:bodyPr>
          <a:lstStyle/>
          <a:p>
            <a:pPr algn="ctr"/>
            <a:r>
              <a:rPr lang="it-IT" sz="4000" b="1" dirty="0">
                <a:solidFill>
                  <a:schemeClr val="accent1">
                    <a:lumMod val="50000"/>
                  </a:schemeClr>
                </a:solidFill>
                <a:latin typeface="Papyrus" pitchFamily="66" charset="0"/>
              </a:rPr>
              <a:t>Le radici della violenza domestica </a:t>
            </a:r>
          </a:p>
        </p:txBody>
      </p:sp>
      <p:sp>
        <p:nvSpPr>
          <p:cNvPr id="4" name="Ovale 3"/>
          <p:cNvSpPr/>
          <p:nvPr/>
        </p:nvSpPr>
        <p:spPr>
          <a:xfrm>
            <a:off x="2483768" y="1124744"/>
            <a:ext cx="4438448" cy="152961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3059832" y="1268760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La violenza di genere ha radici culturali, sociali, economiche e psicologiche</a:t>
            </a:r>
          </a:p>
        </p:txBody>
      </p:sp>
      <p:cxnSp>
        <p:nvCxnSpPr>
          <p:cNvPr id="7" name="Connettore 2 6"/>
          <p:cNvCxnSpPr>
            <a:cxnSpLocks/>
          </p:cNvCxnSpPr>
          <p:nvPr/>
        </p:nvCxnSpPr>
        <p:spPr>
          <a:xfrm>
            <a:off x="6660232" y="2348880"/>
            <a:ext cx="554316" cy="121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tangolo arrotondato 7"/>
          <p:cNvSpPr/>
          <p:nvPr/>
        </p:nvSpPr>
        <p:spPr>
          <a:xfrm>
            <a:off x="7236296" y="1340768"/>
            <a:ext cx="1728192" cy="24948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7236296" y="1412776"/>
            <a:ext cx="17281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Nasce da una disparità di potere nelle relazioni intime e sociali fra donne e uomini.</a:t>
            </a:r>
          </a:p>
        </p:txBody>
      </p:sp>
      <p:cxnSp>
        <p:nvCxnSpPr>
          <p:cNvPr id="11" name="Connettore 2 10"/>
          <p:cNvCxnSpPr/>
          <p:nvPr/>
        </p:nvCxnSpPr>
        <p:spPr>
          <a:xfrm flipH="1">
            <a:off x="2411760" y="2492896"/>
            <a:ext cx="449857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tangolo arrotondato 13"/>
          <p:cNvSpPr/>
          <p:nvPr/>
        </p:nvSpPr>
        <p:spPr>
          <a:xfrm>
            <a:off x="4644008" y="4149080"/>
            <a:ext cx="3146507" cy="17853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4716016" y="4293096"/>
            <a:ext cx="31465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Spesso il/la bambino/a abusata in famiglia o testimone di violenza può riperpetuare la violenza o diventare vittima.</a:t>
            </a:r>
          </a:p>
        </p:txBody>
      </p:sp>
      <p:sp>
        <p:nvSpPr>
          <p:cNvPr id="12" name="Rettangolo arrotondato 11"/>
          <p:cNvSpPr/>
          <p:nvPr/>
        </p:nvSpPr>
        <p:spPr>
          <a:xfrm>
            <a:off x="395536" y="2204864"/>
            <a:ext cx="2016224" cy="18267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/>
          <p:cNvSpPr txBox="1"/>
          <p:nvPr/>
        </p:nvSpPr>
        <p:spPr>
          <a:xfrm>
            <a:off x="467544" y="1772816"/>
            <a:ext cx="18722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endParaRPr lang="it-IT" dirty="0"/>
          </a:p>
          <a:p>
            <a:r>
              <a:rPr lang="it-IT" dirty="0"/>
              <a:t>Culturalmente è accettato che un uomo usi violenza contro le donne.</a:t>
            </a:r>
          </a:p>
        </p:txBody>
      </p:sp>
      <p:sp>
        <p:nvSpPr>
          <p:cNvPr id="16" name="Rettangolo arrotondato 15"/>
          <p:cNvSpPr/>
          <p:nvPr/>
        </p:nvSpPr>
        <p:spPr>
          <a:xfrm>
            <a:off x="1763688" y="4293096"/>
            <a:ext cx="2016225" cy="185841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/>
          <p:cNvSpPr txBox="1"/>
          <p:nvPr/>
        </p:nvSpPr>
        <p:spPr>
          <a:xfrm>
            <a:off x="1835696" y="4365104"/>
            <a:ext cx="20357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Nei gruppi di coetanei ben presto ragazze e ragazzi imparano i propri ruoli </a:t>
            </a:r>
          </a:p>
        </p:txBody>
      </p:sp>
      <p:cxnSp>
        <p:nvCxnSpPr>
          <p:cNvPr id="19" name="Connettore 2 18"/>
          <p:cNvCxnSpPr/>
          <p:nvPr/>
        </p:nvCxnSpPr>
        <p:spPr>
          <a:xfrm>
            <a:off x="5364088" y="2924944"/>
            <a:ext cx="504056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 flipH="1">
            <a:off x="3275856" y="2924944"/>
            <a:ext cx="576064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70798267"/>
      </p:ext>
    </p:extLst>
  </p:cSld>
  <p:clrMapOvr>
    <a:masterClrMapping/>
  </p:clrMapOvr>
  <p:transition spd="med"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7128792" cy="922114"/>
          </a:xfrm>
        </p:spPr>
        <p:txBody>
          <a:bodyPr>
            <a:prstTxWarp prst="textChevronInverted">
              <a:avLst/>
            </a:prstTxWarp>
          </a:bodyPr>
          <a:lstStyle/>
          <a:p>
            <a:pPr algn="ctr"/>
            <a:r>
              <a:rPr lang="it-IT" b="1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La violenza domestica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827584" y="1628800"/>
            <a:ext cx="3362794" cy="38884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CasellaDiTesto 5"/>
          <p:cNvSpPr txBox="1"/>
          <p:nvPr/>
        </p:nvSpPr>
        <p:spPr>
          <a:xfrm>
            <a:off x="827584" y="1844824"/>
            <a:ext cx="32403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È un comportamento appreso: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dall’osservazione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dall’esperienza e dal rinforzo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dalla cultura in famiglia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dalla comunità (scuola, gruppo di pari, luogo di lavoro</a:t>
            </a:r>
            <a:r>
              <a:rPr lang="it-IT" dirty="0"/>
              <a:t>)</a:t>
            </a:r>
          </a:p>
        </p:txBody>
      </p:sp>
      <p:sp>
        <p:nvSpPr>
          <p:cNvPr id="7" name="Rettangolo arrotondato 6"/>
          <p:cNvSpPr/>
          <p:nvPr/>
        </p:nvSpPr>
        <p:spPr>
          <a:xfrm>
            <a:off x="4932040" y="1700808"/>
            <a:ext cx="3240359" cy="38884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5004048" y="1916832"/>
            <a:ext cx="302433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Non è causata: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dalla malattia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dalla genetica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dall’alcool  o dalle droghe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dalla rabbia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dallo stress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 smtClean="0"/>
              <a:t>dal comportamento </a:t>
            </a:r>
            <a:r>
              <a:rPr lang="it-IT" sz="2000" b="1" dirty="0"/>
              <a:t>della vittima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b="1" dirty="0"/>
              <a:t>da problemi di relazione</a:t>
            </a:r>
          </a:p>
        </p:txBody>
      </p:sp>
    </p:spTree>
    <p:extLst>
      <p:ext uri="{BB962C8B-B14F-4D97-AF65-F5344CB8AC3E}">
        <p14:creationId xmlns:p14="http://schemas.microsoft.com/office/powerpoint/2010/main" xmlns="" val="416872030"/>
      </p:ext>
    </p:extLst>
  </p:cSld>
  <p:clrMapOvr>
    <a:masterClrMapping/>
  </p:clrMapOvr>
  <p:transition spd="med"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971600" y="1412776"/>
            <a:ext cx="3312368" cy="3960440"/>
          </a:xfrm>
        </p:spPr>
        <p:txBody>
          <a:bodyPr>
            <a:normAutofit/>
          </a:bodyPr>
          <a:lstStyle/>
          <a:p>
            <a:pPr marL="0" lvl="0" indent="0" algn="ctr" eaLnBrk="0" fontAlgn="base" hangingPunct="0">
              <a:spcAft>
                <a:spcPct val="0"/>
              </a:spcAft>
              <a:buClr>
                <a:srgbClr val="92D050"/>
              </a:buClr>
              <a:buSzPct val="85000"/>
              <a:buNone/>
              <a:defRPr/>
            </a:pPr>
            <a:endParaRPr lang="it-IT" sz="2600" b="1" dirty="0">
              <a:solidFill>
                <a:schemeClr val="accent4">
                  <a:lumMod val="50000"/>
                </a:schemeClr>
              </a:solidFill>
              <a:latin typeface="Constantia"/>
            </a:endParaRPr>
          </a:p>
          <a:p>
            <a:pPr marL="0" lvl="0" indent="0" algn="ctr" eaLnBrk="0" fontAlgn="base" hangingPunct="0"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85000"/>
              <a:buNone/>
              <a:defRPr/>
            </a:pPr>
            <a:r>
              <a:rPr lang="it-IT" sz="2600" b="1" dirty="0">
                <a:solidFill>
                  <a:srgbClr val="FF0000"/>
                </a:solidFill>
                <a:latin typeface="Papyrus" panose="03070502060502030205" pitchFamily="66" charset="0"/>
              </a:rPr>
              <a:t>CONFLITTO</a:t>
            </a:r>
          </a:p>
          <a:p>
            <a:pPr lvl="0" algn="just" eaLnBrk="0" fontAlgn="base" hangingPunct="0"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85000"/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tx1"/>
                </a:solidFill>
                <a:latin typeface="Papyrus" panose="03070502060502030205" pitchFamily="66" charset="0"/>
              </a:rPr>
              <a:t>Relazione simmetrica</a:t>
            </a:r>
          </a:p>
          <a:p>
            <a:pPr lvl="0" algn="just" eaLnBrk="0" fontAlgn="base" hangingPunct="0"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85000"/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tx1"/>
                </a:solidFill>
                <a:latin typeface="Papyrus" panose="03070502060502030205" pitchFamily="66" charset="0"/>
              </a:rPr>
              <a:t>La donna ha un ruolo attivo.</a:t>
            </a:r>
          </a:p>
          <a:p>
            <a:pPr lvl="0" algn="just" eaLnBrk="0" fontAlgn="base" hangingPunct="0"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85000"/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tx1"/>
                </a:solidFill>
                <a:latin typeface="Papyrus" panose="03070502060502030205" pitchFamily="66" charset="0"/>
              </a:rPr>
              <a:t>Non c’è prevaricazione</a:t>
            </a:r>
          </a:p>
          <a:p>
            <a:pPr lvl="0" algn="just" eaLnBrk="0" fontAlgn="base" hangingPunct="0"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85000"/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tx1"/>
                </a:solidFill>
                <a:latin typeface="Papyrus" panose="03070502060502030205" pitchFamily="66" charset="0"/>
              </a:rPr>
              <a:t>C’è flessibilità</a:t>
            </a:r>
          </a:p>
          <a:p>
            <a:pPr lvl="0" algn="just" eaLnBrk="0" fontAlgn="base" hangingPunct="0"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85000"/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tx1"/>
                </a:solidFill>
                <a:latin typeface="Papyrus" panose="03070502060502030205" pitchFamily="66" charset="0"/>
              </a:rPr>
              <a:t>C’è confronto</a:t>
            </a:r>
          </a:p>
          <a:p>
            <a:pPr lvl="0" algn="just" eaLnBrk="0" fontAlgn="base" hangingPunct="0"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85000"/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tx1"/>
                </a:solidFill>
                <a:latin typeface="Papyrus" panose="03070502060502030205" pitchFamily="66" charset="0"/>
              </a:rPr>
              <a:t>C’è un sentimento e una progettualità  condivisa</a:t>
            </a:r>
          </a:p>
          <a:p>
            <a:endParaRPr lang="it-IT" dirty="0">
              <a:solidFill>
                <a:srgbClr val="336600"/>
              </a:solidFill>
              <a:latin typeface="Papyrus" panose="03070502060502030205" pitchFamily="66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32040" y="1484784"/>
            <a:ext cx="3657600" cy="4176464"/>
          </a:xfrm>
        </p:spPr>
        <p:txBody>
          <a:bodyPr>
            <a:normAutofit/>
          </a:bodyPr>
          <a:lstStyle/>
          <a:p>
            <a:pPr marL="0" indent="0" algn="ctr">
              <a:buFont typeface="Wingdings 2" pitchFamily="18" charset="2"/>
              <a:buNone/>
              <a:defRPr/>
            </a:pPr>
            <a:endParaRPr lang="it-IT" b="1" dirty="0">
              <a:solidFill>
                <a:schemeClr val="accent4">
                  <a:lumMod val="50000"/>
                </a:schemeClr>
              </a:solidFill>
            </a:endParaRPr>
          </a:p>
          <a:p>
            <a:pPr marL="0" indent="0" algn="ctr">
              <a:buFont typeface="Wingdings 2" pitchFamily="18" charset="2"/>
              <a:buNone/>
              <a:defRPr/>
            </a:pPr>
            <a:r>
              <a:rPr lang="it-IT" sz="2800" b="1" dirty="0">
                <a:solidFill>
                  <a:schemeClr val="tx2">
                    <a:lumMod val="50000"/>
                  </a:schemeClr>
                </a:solidFill>
                <a:latin typeface="Papyrus" panose="03070502060502030205" pitchFamily="66" charset="0"/>
              </a:rPr>
              <a:t>VIOLENZA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tx1"/>
                </a:solidFill>
                <a:latin typeface="Papyrus" panose="03070502060502030205" pitchFamily="66" charset="0"/>
              </a:rPr>
              <a:t>Relazione asimmetrica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tx1"/>
                </a:solidFill>
                <a:latin typeface="Papyrus" panose="03070502060502030205" pitchFamily="66" charset="0"/>
              </a:rPr>
              <a:t>La donna subisce 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tx1"/>
                </a:solidFill>
                <a:latin typeface="Papyrus" panose="03070502060502030205" pitchFamily="66" charset="0"/>
              </a:rPr>
              <a:t>L’uomo usa il potere 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tx1"/>
                </a:solidFill>
                <a:latin typeface="Papyrus" panose="03070502060502030205" pitchFamily="66" charset="0"/>
              </a:rPr>
              <a:t>L’uomo usa la forza per affermarsi nella coppia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tx1"/>
                </a:solidFill>
                <a:latin typeface="Papyrus" panose="03070502060502030205" pitchFamily="66" charset="0"/>
              </a:rPr>
              <a:t>L’uomo impone il suo volere</a:t>
            </a:r>
          </a:p>
          <a:p>
            <a:pPr algn="just">
              <a:buClr>
                <a:srgbClr val="92D050"/>
              </a:buClr>
              <a:buFont typeface="Wingdings" panose="05000000000000000000" pitchFamily="2" charset="2"/>
              <a:buChar char="ü"/>
              <a:defRPr/>
            </a:pPr>
            <a:r>
              <a:rPr lang="it-IT" b="1" dirty="0">
                <a:solidFill>
                  <a:schemeClr val="tx1"/>
                </a:solidFill>
                <a:latin typeface="Papyrus" panose="03070502060502030205" pitchFamily="66" charset="0"/>
              </a:rPr>
              <a:t>Non c’è amore ma dipendenza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7482D46-5B57-49FF-8E2B-31602F4B9B8B}"/>
              </a:ext>
            </a:extLst>
          </p:cNvPr>
          <p:cNvSpPr txBox="1"/>
          <p:nvPr/>
        </p:nvSpPr>
        <p:spPr>
          <a:xfrm>
            <a:off x="173569" y="144433"/>
            <a:ext cx="9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</a:rPr>
              <a:t>LA   CORRETTA    INFORMAZIONE</a:t>
            </a:r>
          </a:p>
        </p:txBody>
      </p:sp>
    </p:spTree>
    <p:extLst>
      <p:ext uri="{BB962C8B-B14F-4D97-AF65-F5344CB8AC3E}">
        <p14:creationId xmlns:p14="http://schemas.microsoft.com/office/powerpoint/2010/main" xmlns="" val="2156191615"/>
      </p:ext>
    </p:extLst>
  </p:cSld>
  <p:clrMapOvr>
    <a:masterClrMapping/>
  </p:clrMapOvr>
  <p:transition spd="med"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4000">
              <a:schemeClr val="bg1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 descr="Untitled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124" y="0"/>
            <a:ext cx="9077876" cy="6858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915816" y="2492896"/>
            <a:ext cx="2808312" cy="1015663"/>
          </a:xfrm>
          <a:prstGeom prst="rect">
            <a:avLst/>
          </a:prstGeom>
          <a:solidFill>
            <a:schemeClr val="accent5">
              <a:lumMod val="20000"/>
              <a:lumOff val="80000"/>
              <a:alpha val="88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endPos="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altLang="it-IT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Perché la </a:t>
            </a:r>
          </a:p>
          <a:p>
            <a:pPr algn="ctr"/>
            <a:r>
              <a:rPr lang="en-GB" altLang="it-IT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violenza </a:t>
            </a:r>
          </a:p>
          <a:p>
            <a:pPr algn="ctr"/>
            <a:r>
              <a:rPr lang="en-GB" altLang="it-IT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 genere?</a:t>
            </a:r>
            <a:endParaRPr lang="it-IT" sz="2000" dirty="0">
              <a:solidFill>
                <a:srgbClr val="7030A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9" name="Ovale 8"/>
          <p:cNvSpPr/>
          <p:nvPr/>
        </p:nvSpPr>
        <p:spPr>
          <a:xfrm>
            <a:off x="187635" y="248857"/>
            <a:ext cx="2944205" cy="2079233"/>
          </a:xfrm>
          <a:prstGeom prst="ellipse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/>
          <p:cNvSpPr txBox="1"/>
          <p:nvPr/>
        </p:nvSpPr>
        <p:spPr>
          <a:xfrm>
            <a:off x="467544" y="404664"/>
            <a:ext cx="23309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Rapporti di potere diseguali tra uomini e donne (economici, politici, culturali)</a:t>
            </a:r>
            <a:r>
              <a:rPr lang="it-IT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‏</a:t>
            </a:r>
          </a:p>
        </p:txBody>
      </p:sp>
      <p:sp>
        <p:nvSpPr>
          <p:cNvPr id="11" name="Ovale 10"/>
          <p:cNvSpPr/>
          <p:nvPr/>
        </p:nvSpPr>
        <p:spPr>
          <a:xfrm>
            <a:off x="5940152" y="404664"/>
            <a:ext cx="2880320" cy="1584176"/>
          </a:xfrm>
          <a:prstGeom prst="ellipse">
            <a:avLst/>
          </a:prstGeom>
          <a:solidFill>
            <a:schemeClr val="bg1">
              <a:lumMod val="95000"/>
              <a:alpha val="64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6228184" y="620688"/>
            <a:ext cx="2376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Cambiamenti negli ultimi 50anni  (donna famiglia)</a:t>
            </a:r>
          </a:p>
        </p:txBody>
      </p:sp>
      <p:sp>
        <p:nvSpPr>
          <p:cNvPr id="13" name="Ovale 12"/>
          <p:cNvSpPr/>
          <p:nvPr/>
        </p:nvSpPr>
        <p:spPr>
          <a:xfrm>
            <a:off x="660271" y="4725144"/>
            <a:ext cx="2687593" cy="1673261"/>
          </a:xfrm>
          <a:prstGeom prst="ellipse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755576" y="5085184"/>
            <a:ext cx="25202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Potere </a:t>
            </a:r>
            <a:r>
              <a:rPr lang="it-IT" sz="2000" dirty="0" smtClean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dell’uomo </a:t>
            </a:r>
            <a:endParaRPr lang="it-IT" sz="2000" dirty="0">
              <a:ln>
                <a:solidFill>
                  <a:srgbClr val="7030A0"/>
                </a:solidFill>
              </a:ln>
              <a:solidFill>
                <a:srgbClr val="7030A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it-IT" sz="2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(ferita narcisistica)</a:t>
            </a:r>
          </a:p>
          <a:p>
            <a:pPr algn="ctr"/>
            <a:endParaRPr lang="it-IT" dirty="0">
              <a:ln>
                <a:solidFill>
                  <a:srgbClr val="7030A0"/>
                </a:solidFill>
              </a:ln>
              <a:solidFill>
                <a:srgbClr val="7030A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5" name="Ovale 14"/>
          <p:cNvSpPr/>
          <p:nvPr/>
        </p:nvSpPr>
        <p:spPr>
          <a:xfrm>
            <a:off x="5652120" y="4581128"/>
            <a:ext cx="3096344" cy="1656185"/>
          </a:xfrm>
          <a:prstGeom prst="ellipse">
            <a:avLst/>
          </a:prstGeom>
          <a:solidFill>
            <a:schemeClr val="bg1">
              <a:lumMod val="95000"/>
              <a:alpha val="63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5724128" y="4869160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ln>
                  <a:solidFill>
                    <a:srgbClr val="7030A0"/>
                  </a:solidFill>
                </a:ln>
                <a:solidFill>
                  <a:srgbClr val="7030A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La post-modernità (no limite scomparsa del desiderio)</a:t>
            </a:r>
          </a:p>
        </p:txBody>
      </p:sp>
      <p:cxnSp>
        <p:nvCxnSpPr>
          <p:cNvPr id="17" name="Connettore 2 16"/>
          <p:cNvCxnSpPr>
            <a:cxnSpLocks/>
          </p:cNvCxnSpPr>
          <p:nvPr/>
        </p:nvCxnSpPr>
        <p:spPr>
          <a:xfrm flipV="1">
            <a:off x="5724128" y="1844824"/>
            <a:ext cx="576064" cy="5760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>
            <a:off x="5508104" y="3645024"/>
            <a:ext cx="864096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/>
          <p:nvPr/>
        </p:nvCxnSpPr>
        <p:spPr>
          <a:xfrm flipH="1">
            <a:off x="2411760" y="3645024"/>
            <a:ext cx="612068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cxnSpLocks/>
          </p:cNvCxnSpPr>
          <p:nvPr/>
        </p:nvCxnSpPr>
        <p:spPr>
          <a:xfrm flipH="1" flipV="1">
            <a:off x="2448306" y="2122349"/>
            <a:ext cx="395502" cy="2985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88135316"/>
      </p:ext>
    </p:extLst>
  </p:cSld>
  <p:clrMapOvr>
    <a:masterClrMapping/>
  </p:clrMapOvr>
  <p:transition spd="med"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Untitled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124744"/>
            <a:ext cx="6768752" cy="5357491"/>
          </a:xfrm>
          <a:prstGeom prst="rect">
            <a:avLst/>
          </a:prstGeom>
        </p:spPr>
      </p:pic>
      <p:sp>
        <p:nvSpPr>
          <p:cNvPr id="9218" name="Titolo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6851104" cy="957262"/>
          </a:xfrm>
        </p:spPr>
        <p:txBody>
          <a:bodyPr>
            <a:normAutofit/>
          </a:bodyPr>
          <a:lstStyle/>
          <a:p>
            <a:pPr eaLnBrk="1" hangingPunct="1"/>
            <a:r>
              <a:rPr lang="it-IT" altLang="it-IT" b="1" dirty="0">
                <a:solidFill>
                  <a:srgbClr val="990000"/>
                </a:solidFill>
                <a:latin typeface="Papyrus" pitchFamily="66" charset="0"/>
              </a:rPr>
              <a:t>Spirale  della violenza…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7031531" y="1492298"/>
            <a:ext cx="20730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Perdita di autostima 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323528" y="1556792"/>
            <a:ext cx="2088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Senso di inadeguatezza</a:t>
            </a:r>
            <a:r>
              <a:rPr lang="it-IT" b="1" dirty="0"/>
              <a:t>                                                   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395536" y="4509120"/>
            <a:ext cx="20162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Perdita della propria sicurezza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948264" y="5157192"/>
            <a:ext cx="1520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Sensi di colpa</a:t>
            </a:r>
          </a:p>
        </p:txBody>
      </p:sp>
    </p:spTree>
    <p:extLst>
      <p:ext uri="{BB962C8B-B14F-4D97-AF65-F5344CB8AC3E}">
        <p14:creationId xmlns:p14="http://schemas.microsoft.com/office/powerpoint/2010/main" xmlns="" val="3415958607"/>
      </p:ext>
    </p:extLst>
  </p:cSld>
  <p:clrMapOvr>
    <a:masterClrMapping/>
  </p:clrMapOvr>
  <p:transition spd="med"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624110"/>
            <a:ext cx="6770712" cy="1280890"/>
          </a:xfrm>
        </p:spPr>
        <p:txBody>
          <a:bodyPr>
            <a:normAutofit/>
          </a:bodyPr>
          <a:lstStyle/>
          <a:p>
            <a:r>
              <a:rPr lang="it-IT" b="1" dirty="0"/>
              <a:t>Dentro la spirale… Perché?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971600" y="2204864"/>
            <a:ext cx="13596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rgbClr val="C00000"/>
                </a:solidFill>
                <a:latin typeface="Papyrus" panose="03070502060502030205" pitchFamily="66" charset="0"/>
              </a:rPr>
              <a:t>Paura</a:t>
            </a:r>
            <a:endParaRPr lang="it-IT" sz="3600" b="1" dirty="0">
              <a:solidFill>
                <a:srgbClr val="C00000"/>
              </a:solidFill>
            </a:endParaRPr>
          </a:p>
        </p:txBody>
      </p:sp>
      <p:cxnSp>
        <p:nvCxnSpPr>
          <p:cNvPr id="9" name="Connettore 2 8"/>
          <p:cNvCxnSpPr/>
          <p:nvPr/>
        </p:nvCxnSpPr>
        <p:spPr>
          <a:xfrm flipV="1">
            <a:off x="2331268" y="1988840"/>
            <a:ext cx="1016596" cy="5391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>
            <a:off x="2331268" y="2537988"/>
            <a:ext cx="1232620" cy="368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3347864" y="1772816"/>
            <a:ext cx="2141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000000"/>
                </a:solidFill>
                <a:latin typeface="Papyrus" panose="03070502060502030205" pitchFamily="66" charset="0"/>
              </a:rPr>
              <a:t>Perdita dei figli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3563888" y="2420888"/>
            <a:ext cx="1322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000000"/>
                </a:solidFill>
                <a:latin typeface="Papyrus" panose="03070502060502030205" pitchFamily="66" charset="0"/>
              </a:rPr>
              <a:t>Giudizio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347864" y="3068960"/>
            <a:ext cx="2879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000000"/>
                </a:solidFill>
                <a:latin typeface="Papyrus" panose="03070502060502030205" pitchFamily="66" charset="0"/>
              </a:rPr>
              <a:t>Mancanza di reddito</a:t>
            </a:r>
          </a:p>
        </p:txBody>
      </p:sp>
      <p:cxnSp>
        <p:nvCxnSpPr>
          <p:cNvPr id="22" name="Connettore 2 21"/>
          <p:cNvCxnSpPr>
            <a:stCxn id="7" idx="3"/>
          </p:cNvCxnSpPr>
          <p:nvPr/>
        </p:nvCxnSpPr>
        <p:spPr>
          <a:xfrm>
            <a:off x="2331268" y="2528030"/>
            <a:ext cx="1016596" cy="7228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1043608" y="4294837"/>
            <a:ext cx="2145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rgbClr val="C00000"/>
                </a:solidFill>
                <a:latin typeface="Papyrus" panose="03070502060502030205" pitchFamily="66" charset="0"/>
              </a:rPr>
              <a:t>Vergogna</a:t>
            </a:r>
            <a:endParaRPr lang="it-IT" sz="3600" b="1" dirty="0">
              <a:solidFill>
                <a:srgbClr val="C00000"/>
              </a:solidFill>
            </a:endParaRPr>
          </a:p>
        </p:txBody>
      </p:sp>
      <p:cxnSp>
        <p:nvCxnSpPr>
          <p:cNvPr id="29" name="Connettore 2 28"/>
          <p:cNvCxnSpPr/>
          <p:nvPr/>
        </p:nvCxnSpPr>
        <p:spPr>
          <a:xfrm>
            <a:off x="3347864" y="4653136"/>
            <a:ext cx="11521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4644008" y="4437112"/>
            <a:ext cx="2428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000000"/>
                </a:solidFill>
                <a:latin typeface="Papyrus" panose="03070502060502030205" pitchFamily="66" charset="0"/>
              </a:rPr>
              <a:t>Sistema Sociale</a:t>
            </a:r>
          </a:p>
        </p:txBody>
      </p:sp>
    </p:spTree>
    <p:extLst>
      <p:ext uri="{BB962C8B-B14F-4D97-AF65-F5344CB8AC3E}">
        <p14:creationId xmlns:p14="http://schemas.microsoft.com/office/powerpoint/2010/main" xmlns="" val="88552812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Untitled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376362"/>
            <a:ext cx="8064896" cy="5076974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51720" y="367203"/>
            <a:ext cx="6482680" cy="1537797"/>
          </a:xfrm>
        </p:spPr>
        <p:txBody>
          <a:bodyPr>
            <a:normAutofit/>
          </a:bodyPr>
          <a:lstStyle/>
          <a:p>
            <a:r>
              <a:rPr lang="it-IT" sz="3600" b="1" dirty="0">
                <a:solidFill>
                  <a:schemeClr val="accent1">
                    <a:lumMod val="75000"/>
                  </a:schemeClr>
                </a:solidFill>
                <a:latin typeface="Papyrus" panose="03070502060502030205" pitchFamily="66" charset="0"/>
              </a:rPr>
              <a:t>Cosa succede ………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755576" y="1628800"/>
            <a:ext cx="33089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>
                <a:solidFill>
                  <a:srgbClr val="7030A0"/>
                </a:solidFill>
                <a:latin typeface="Papyrus" panose="03070502060502030205" pitchFamily="66" charset="0"/>
              </a:rPr>
              <a:t>Punto di rottura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508104" y="3789040"/>
            <a:ext cx="33123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7030A0"/>
                </a:solidFill>
                <a:latin typeface="Papyrus" panose="03070502060502030205" pitchFamily="66" charset="0"/>
              </a:rPr>
              <a:t>Violenza sui figli</a:t>
            </a:r>
          </a:p>
          <a:p>
            <a:endParaRPr lang="it-IT" sz="3200" b="1" dirty="0">
              <a:solidFill>
                <a:srgbClr val="7030A0"/>
              </a:solidFill>
              <a:latin typeface="Papyrus" panose="03070502060502030205" pitchFamily="66" charset="0"/>
            </a:endParaRPr>
          </a:p>
          <a:p>
            <a:r>
              <a:rPr lang="it-IT" sz="3200" b="1" dirty="0">
                <a:solidFill>
                  <a:srgbClr val="7030A0"/>
                </a:solidFill>
                <a:latin typeface="Papyrus" panose="03070502060502030205" pitchFamily="66" charset="0"/>
              </a:rPr>
              <a:t>Tentato omicidio</a:t>
            </a:r>
          </a:p>
          <a:p>
            <a:endParaRPr lang="it-IT" sz="3200" b="1" dirty="0">
              <a:solidFill>
                <a:srgbClr val="7030A0"/>
              </a:solidFill>
              <a:latin typeface="Papyrus" panose="03070502060502030205" pitchFamily="66" charset="0"/>
            </a:endParaRPr>
          </a:p>
          <a:p>
            <a:r>
              <a:rPr lang="it-IT" sz="3200" b="1" dirty="0">
                <a:solidFill>
                  <a:srgbClr val="7030A0"/>
                </a:solidFill>
                <a:latin typeface="Papyrus" panose="03070502060502030205" pitchFamily="66" charset="0"/>
              </a:rPr>
              <a:t> Altro…….. </a:t>
            </a:r>
          </a:p>
        </p:txBody>
      </p:sp>
    </p:spTree>
    <p:extLst>
      <p:ext uri="{BB962C8B-B14F-4D97-AF65-F5344CB8AC3E}">
        <p14:creationId xmlns:p14="http://schemas.microsoft.com/office/powerpoint/2010/main" xmlns="" val="2313062503"/>
      </p:ext>
    </p:extLst>
  </p:cSld>
  <p:clrMapOvr>
    <a:masterClrMapping/>
  </p:clrMapOvr>
  <p:transition spd="med"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blipFill dpi="0" rotWithShape="1">
          <a:blip r:embed="rId2" cstate="print">
            <a:alphaModFix amt="21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331640" y="2060848"/>
            <a:ext cx="626469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chemeClr val="bg2">
                    <a:lumMod val="10000"/>
                  </a:schemeClr>
                </a:solidFill>
                <a:latin typeface="Papyrus" panose="03070502060502030205" pitchFamily="66" charset="0"/>
              </a:rPr>
              <a:t>Inserimento  delle donne nel tessuto sociale casa –lavoro-figli</a:t>
            </a:r>
          </a:p>
          <a:p>
            <a:endParaRPr lang="it-IT" sz="2800" b="1" dirty="0">
              <a:solidFill>
                <a:schemeClr val="bg2">
                  <a:lumMod val="10000"/>
                </a:schemeClr>
              </a:solidFill>
              <a:latin typeface="Papyrus" panose="03070502060502030205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chemeClr val="bg2">
                    <a:lumMod val="10000"/>
                  </a:schemeClr>
                </a:solidFill>
                <a:latin typeface="Papyrus" panose="03070502060502030205" pitchFamily="66" charset="0"/>
              </a:rPr>
              <a:t>Mancanza di  informazioni adeguate dei servizi di contrasto alla violenza </a:t>
            </a:r>
          </a:p>
          <a:p>
            <a:endParaRPr lang="it-IT" sz="2800" b="1" dirty="0">
              <a:solidFill>
                <a:schemeClr val="bg2">
                  <a:lumMod val="10000"/>
                </a:schemeClr>
              </a:solidFill>
              <a:latin typeface="Papyrus" panose="03070502060502030205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800" b="1" dirty="0">
                <a:solidFill>
                  <a:schemeClr val="bg2">
                    <a:lumMod val="10000"/>
                  </a:schemeClr>
                </a:solidFill>
                <a:latin typeface="Papyrus" panose="03070502060502030205" pitchFamily="66" charset="0"/>
              </a:rPr>
              <a:t>Bambini </a:t>
            </a:r>
          </a:p>
          <a:p>
            <a:r>
              <a:rPr lang="it-IT" dirty="0">
                <a:solidFill>
                  <a:srgbClr val="FF0000"/>
                </a:solidFill>
                <a:latin typeface="Papyrus" panose="03070502060502030205" pitchFamily="66" charset="0"/>
              </a:rPr>
              <a:t> 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035D0900-C4A1-4CFB-97CD-5CC001E20444}"/>
              </a:ext>
            </a:extLst>
          </p:cNvPr>
          <p:cNvSpPr/>
          <p:nvPr/>
        </p:nvSpPr>
        <p:spPr>
          <a:xfrm>
            <a:off x="899592" y="476672"/>
            <a:ext cx="66672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  <a:latin typeface="Papyrus" panose="03070502060502030205" pitchFamily="66" charset="0"/>
              </a:rPr>
              <a:t>NODI       CRITICI</a:t>
            </a:r>
            <a:endParaRPr lang="it-IT" sz="5400" b="1" cap="none" spc="0" dirty="0">
              <a:ln w="22225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271702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55366" y="169004"/>
            <a:ext cx="5833268" cy="116555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solidFill>
                  <a:srgbClr val="A50021"/>
                </a:solidFill>
                <a:latin typeface="Papyrus" panose="03070502060502030205" pitchFamily="66" charset="0"/>
              </a:rPr>
              <a:t>QUALI  SOLUZIONI  POSSIBILI?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62402" y="3717032"/>
            <a:ext cx="3781606" cy="2448637"/>
          </a:xfrm>
        </p:spPr>
        <p:txBody>
          <a:bodyPr>
            <a:normAutofit/>
          </a:bodyPr>
          <a:lstStyle/>
          <a:p>
            <a:pPr marL="68580" indent="0" algn="r">
              <a:buNone/>
            </a:pPr>
            <a:endParaRPr lang="it-IT" dirty="0">
              <a:solidFill>
                <a:srgbClr val="000000"/>
              </a:solidFill>
              <a:latin typeface="Papyrus" panose="03070502060502030205" pitchFamily="66" charset="0"/>
            </a:endParaRPr>
          </a:p>
          <a:p>
            <a:pPr marL="68580" indent="0" algn="r">
              <a:buNone/>
            </a:pPr>
            <a:r>
              <a:rPr lang="it-IT" sz="2000" b="1" dirty="0">
                <a:solidFill>
                  <a:srgbClr val="000000"/>
                </a:solidFill>
                <a:latin typeface="Papyrus" panose="03070502060502030205" pitchFamily="66" charset="0"/>
              </a:rPr>
              <a:t>Non si risolve aumentando le pene.</a:t>
            </a:r>
          </a:p>
          <a:p>
            <a:pPr algn="r"/>
            <a:endParaRPr lang="it-IT" sz="2000" b="1" dirty="0">
              <a:solidFill>
                <a:srgbClr val="000000"/>
              </a:solidFill>
              <a:latin typeface="Papyrus" panose="03070502060502030205" pitchFamily="66" charset="0"/>
            </a:endParaRPr>
          </a:p>
          <a:p>
            <a:pPr marL="68580" indent="0" algn="r">
              <a:buNone/>
            </a:pPr>
            <a:r>
              <a:rPr lang="it-IT" sz="2000" b="1" dirty="0">
                <a:solidFill>
                  <a:srgbClr val="000000"/>
                </a:solidFill>
                <a:latin typeface="Papyrus" panose="03070502060502030205" pitchFamily="66" charset="0"/>
              </a:rPr>
              <a:t>Non è un problema di ordine pubblico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499992" y="1844824"/>
            <a:ext cx="41084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Papyrus" panose="03070502060502030205" pitchFamily="66" charset="0"/>
              </a:rPr>
              <a:t>               </a:t>
            </a:r>
            <a:r>
              <a:rPr lang="it-IT" sz="4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Papyrus" panose="03070502060502030205" pitchFamily="66" charset="0"/>
              </a:rPr>
              <a:t>				</a:t>
            </a:r>
            <a:r>
              <a:rPr lang="it-IT" sz="4400" b="1" dirty="0">
                <a:ln w="17780" cmpd="sng">
                  <a:solidFill>
                    <a:srgbClr val="C0000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/>
                <a:latin typeface="Papyrus" panose="03070502060502030205" pitchFamily="66" charset="0"/>
              </a:rPr>
              <a:t>Protezione  </a:t>
            </a:r>
            <a:r>
              <a:rPr lang="it-IT" sz="4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it-IT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7" name="Immagine 6" descr="Untitled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484784"/>
            <a:ext cx="3905250" cy="2124075"/>
          </a:xfrm>
          <a:prstGeom prst="rect">
            <a:avLst/>
          </a:prstGeom>
        </p:spPr>
      </p:pic>
      <p:pic>
        <p:nvPicPr>
          <p:cNvPr id="8" name="Immagine 7" descr="Untitled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6096" y="3789040"/>
            <a:ext cx="292417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687677"/>
      </p:ext>
    </p:extLst>
  </p:cSld>
  <p:clrMapOvr>
    <a:masterClrMapping/>
  </p:clrMapOvr>
  <p:transition spd="med"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9024" y="1363363"/>
            <a:ext cx="8784976" cy="5256584"/>
          </a:xfrm>
        </p:spPr>
        <p:txBody>
          <a:bodyPr/>
          <a:lstStyle/>
          <a:p>
            <a:r>
              <a:rPr lang="it-IT" sz="2000" b="1" dirty="0">
                <a:solidFill>
                  <a:srgbClr val="000000"/>
                </a:solidFill>
                <a:latin typeface="Papyrus" panose="03070502060502030205" pitchFamily="66" charset="0"/>
              </a:rPr>
              <a:t>È un problema culturale: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68580" indent="0">
              <a:buNone/>
            </a:pPr>
            <a:endParaRPr lang="it-IT" dirty="0"/>
          </a:p>
          <a:p>
            <a:pPr marL="68580" indent="0">
              <a:buNone/>
            </a:pPr>
            <a:r>
              <a:rPr lang="it-IT" dirty="0">
                <a:solidFill>
                  <a:srgbClr val="FF0000"/>
                </a:solidFill>
                <a:latin typeface="Papyrus" panose="03070502060502030205" pitchFamily="66" charset="0"/>
              </a:rPr>
              <a:t>          </a:t>
            </a:r>
          </a:p>
          <a:p>
            <a:pPr marL="68580" indent="0">
              <a:buNone/>
            </a:pPr>
            <a:endParaRPr lang="it-IT" dirty="0">
              <a:solidFill>
                <a:srgbClr val="FF0000"/>
              </a:solidFill>
              <a:latin typeface="Papyrus" panose="03070502060502030205" pitchFamily="66" charset="0"/>
            </a:endParaRPr>
          </a:p>
          <a:p>
            <a:pPr marL="68580" indent="0">
              <a:buNone/>
            </a:pPr>
            <a:r>
              <a:rPr lang="it-IT" sz="2000" dirty="0">
                <a:solidFill>
                  <a:srgbClr val="FF0000"/>
                </a:solidFill>
                <a:latin typeface="Papyrus" panose="03070502060502030205" pitchFamily="66" charset="0"/>
              </a:rPr>
              <a:t>              </a:t>
            </a:r>
            <a:r>
              <a:rPr lang="it-IT" sz="2000" b="1" dirty="0">
                <a:solidFill>
                  <a:srgbClr val="FF0000"/>
                </a:solidFill>
                <a:latin typeface="Papyrus" panose="03070502060502030205" pitchFamily="66" charset="0"/>
              </a:rPr>
              <a:t>Dare ricchezza al valore </a:t>
            </a:r>
          </a:p>
          <a:p>
            <a:pPr marL="68580" indent="0">
              <a:buNone/>
            </a:pPr>
            <a:r>
              <a:rPr lang="it-IT" sz="2000" b="1" dirty="0">
                <a:solidFill>
                  <a:srgbClr val="FF0000"/>
                </a:solidFill>
                <a:latin typeface="Papyrus" panose="03070502060502030205" pitchFamily="66" charset="0"/>
              </a:rPr>
              <a:t>           della differenza di genere</a:t>
            </a:r>
          </a:p>
          <a:p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5004048" y="1196752"/>
            <a:ext cx="381642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" indent="0" algn="ctr">
              <a:buNone/>
            </a:pPr>
            <a:r>
              <a:rPr lang="it-IT" b="1" cap="small" dirty="0">
                <a:solidFill>
                  <a:srgbClr val="000000"/>
                </a:solidFill>
                <a:latin typeface="Papyrus" panose="03070502060502030205" pitchFamily="66" charset="0"/>
              </a:rPr>
              <a:t>Scuola, tempo libero, università, media ….</a:t>
            </a:r>
          </a:p>
          <a:p>
            <a:pPr marL="68580" indent="0" algn="ctr">
              <a:buNone/>
            </a:pPr>
            <a:r>
              <a:rPr lang="it-IT" sz="3600" b="1" cap="small" dirty="0">
                <a:solidFill>
                  <a:srgbClr val="000000"/>
                </a:solidFill>
                <a:latin typeface="Papyrus" panose="03070502060502030205" pitchFamily="66" charset="0"/>
              </a:rPr>
              <a:t>FAMIGLIA</a:t>
            </a:r>
          </a:p>
          <a:p>
            <a:pPr marL="68580" indent="0" algn="ctr">
              <a:buNone/>
            </a:pPr>
            <a:endParaRPr lang="it-IT" sz="3600" cap="small" dirty="0">
              <a:solidFill>
                <a:srgbClr val="C00000"/>
              </a:solidFill>
            </a:endParaRPr>
          </a:p>
          <a:p>
            <a:pPr marL="68580" indent="0" algn="ctr">
              <a:buNone/>
            </a:pPr>
            <a:endParaRPr lang="it-IT" sz="3600" cap="small" dirty="0">
              <a:solidFill>
                <a:srgbClr val="C00000"/>
              </a:solidFill>
            </a:endParaRPr>
          </a:p>
          <a:p>
            <a:pPr marL="68580" indent="0" algn="ctr">
              <a:buNone/>
            </a:pPr>
            <a:endParaRPr lang="it-IT" sz="3600" cap="small" dirty="0">
              <a:solidFill>
                <a:srgbClr val="C00000"/>
              </a:solidFill>
            </a:endParaRPr>
          </a:p>
          <a:p>
            <a:pPr marL="525780" lvl="1"/>
            <a:endParaRPr lang="it-IT" sz="3600" cap="small" dirty="0">
              <a:solidFill>
                <a:srgbClr val="C00000"/>
              </a:solidFill>
            </a:endParaRPr>
          </a:p>
          <a:p>
            <a:pPr marL="811530" lvl="1" indent="-285750">
              <a:buFont typeface="Wingdings" panose="05000000000000000000" pitchFamily="2" charset="2"/>
              <a:buChar char="§"/>
            </a:pPr>
            <a:r>
              <a:rPr lang="it-IT" b="1" cap="small" dirty="0">
                <a:solidFill>
                  <a:srgbClr val="FF0000"/>
                </a:solidFill>
                <a:latin typeface="Papyrus" panose="03070502060502030205" pitchFamily="66" charset="0"/>
              </a:rPr>
              <a:t>Educazione all’emozioni</a:t>
            </a:r>
          </a:p>
          <a:p>
            <a:pPr marL="354330" indent="-285750" algn="ctr">
              <a:buFont typeface="Wingdings" panose="05000000000000000000" pitchFamily="2" charset="2"/>
              <a:buChar char="§"/>
            </a:pPr>
            <a:endParaRPr lang="it-IT" b="1" cap="small" spc="-150" dirty="0">
              <a:solidFill>
                <a:srgbClr val="FF0000"/>
              </a:solidFill>
              <a:latin typeface="Papyrus" panose="03070502060502030205" pitchFamily="66" charset="0"/>
            </a:endParaRPr>
          </a:p>
          <a:p>
            <a:pPr marL="354330" indent="-285750">
              <a:buFont typeface="Wingdings" panose="05000000000000000000" pitchFamily="2" charset="2"/>
              <a:buChar char="§"/>
            </a:pPr>
            <a:r>
              <a:rPr lang="it-IT" b="1" cap="small" dirty="0">
                <a:solidFill>
                  <a:srgbClr val="FF0000"/>
                </a:solidFill>
                <a:latin typeface="Papyrus" panose="03070502060502030205" pitchFamily="66" charset="0"/>
              </a:rPr>
              <a:t>Condivisione dei ruoli</a:t>
            </a:r>
          </a:p>
          <a:p>
            <a:pPr marL="354330" indent="-285750">
              <a:buFont typeface="Wingdings" panose="05000000000000000000" pitchFamily="2" charset="2"/>
              <a:buChar char="§"/>
            </a:pPr>
            <a:endParaRPr lang="it-IT" b="1" cap="small" dirty="0">
              <a:solidFill>
                <a:srgbClr val="FF0000"/>
              </a:solidFill>
              <a:latin typeface="Papyrus" panose="03070502060502030205" pitchFamily="66" charset="0"/>
            </a:endParaRPr>
          </a:p>
          <a:p>
            <a:pPr marL="354330" indent="-285750">
              <a:buFont typeface="Wingdings" panose="05000000000000000000" pitchFamily="2" charset="2"/>
              <a:buChar char="§"/>
            </a:pPr>
            <a:r>
              <a:rPr lang="it-IT" b="1" cap="small" dirty="0">
                <a:solidFill>
                  <a:srgbClr val="FF0000"/>
                </a:solidFill>
                <a:latin typeface="Papyrus" panose="03070502060502030205" pitchFamily="66" charset="0"/>
              </a:rPr>
              <a:t> testimonianza</a:t>
            </a:r>
          </a:p>
          <a:p>
            <a:pPr marL="68580" indent="0">
              <a:buNone/>
            </a:pPr>
            <a:endParaRPr lang="it-IT" sz="1600" cap="small" dirty="0">
              <a:solidFill>
                <a:srgbClr val="C00000"/>
              </a:solidFill>
              <a:latin typeface="Papyrus" panose="03070502060502030205" pitchFamily="66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29308" y="176025"/>
            <a:ext cx="8244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A50021"/>
                </a:solidFill>
                <a:latin typeface="Papyrus" panose="03070502060502030205" pitchFamily="66" charset="0"/>
              </a:rPr>
              <a:t>QUALI   SOLUZIONI    POSSIBILI?</a:t>
            </a:r>
            <a:br>
              <a:rPr lang="it-IT" sz="3200" b="1" dirty="0">
                <a:solidFill>
                  <a:srgbClr val="A50021"/>
                </a:solidFill>
                <a:latin typeface="Papyrus" panose="03070502060502030205" pitchFamily="66" charset="0"/>
              </a:rPr>
            </a:br>
            <a:endParaRPr lang="it-IT" sz="3200" b="1" dirty="0">
              <a:solidFill>
                <a:srgbClr val="A50021"/>
              </a:solidFill>
              <a:latin typeface="Papyrus" panose="03070502060502030205" pitchFamily="66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E98390B8-DCD1-49D9-B462-D6A8636556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8592" y="2726923"/>
            <a:ext cx="3059832" cy="1721156"/>
          </a:xfrm>
          <a:prstGeom prst="rect">
            <a:avLst/>
          </a:prstGeom>
        </p:spPr>
      </p:pic>
      <p:pic>
        <p:nvPicPr>
          <p:cNvPr id="7" name="Immagine 6" descr="Untitled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844824"/>
            <a:ext cx="309562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651084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1570</TotalTime>
  <Words>1632</Words>
  <Application>Microsoft Office PowerPoint</Application>
  <PresentationFormat>Presentazione su schermo (4:3)</PresentationFormat>
  <Paragraphs>272</Paragraphs>
  <Slides>37</Slides>
  <Notes>11</Notes>
  <HiddenSlides>1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37</vt:i4>
      </vt:variant>
    </vt:vector>
  </HeadingPairs>
  <TitlesOfParts>
    <vt:vector size="39" baseType="lpstr">
      <vt:lpstr>HDOfficeLightV0</vt:lpstr>
      <vt:lpstr>Filo</vt:lpstr>
      <vt:lpstr>Diapositiva 1</vt:lpstr>
      <vt:lpstr>Per   spiegare la violenza maschile  sulle donne  le varie  teorie… o meglio le cause…. </vt:lpstr>
      <vt:lpstr>Diapositiva 3</vt:lpstr>
      <vt:lpstr>Diapositiva 4</vt:lpstr>
      <vt:lpstr>Diapositiva 5</vt:lpstr>
      <vt:lpstr>  </vt:lpstr>
      <vt:lpstr>              </vt:lpstr>
      <vt:lpstr>Diapositiva 8</vt:lpstr>
      <vt:lpstr>Anche attualmente, i modelli “idealizzati” di donna e uomo sono alquanto polarizzati:</vt:lpstr>
      <vt:lpstr>Diapositiva 10</vt:lpstr>
      <vt:lpstr>Diapositiva 11</vt:lpstr>
      <vt:lpstr>Diapositiva 12</vt:lpstr>
      <vt:lpstr>Stereotipi :</vt:lpstr>
      <vt:lpstr> Stereotipi</vt:lpstr>
      <vt:lpstr>Cos’è?</vt:lpstr>
      <vt:lpstr>            Violenza …</vt:lpstr>
      <vt:lpstr>Diapositiva 17</vt:lpstr>
      <vt:lpstr>Diapositiva 18</vt:lpstr>
      <vt:lpstr>Flaming</vt:lpstr>
      <vt:lpstr>Grooming  </vt:lpstr>
      <vt:lpstr>Diapositiva 21</vt:lpstr>
      <vt:lpstr>Il vero obiettivo</vt:lpstr>
      <vt:lpstr>I LUOGHI</vt:lpstr>
      <vt:lpstr>Chi colpisce?</vt:lpstr>
      <vt:lpstr>l’autore</vt:lpstr>
      <vt:lpstr>l’autore</vt:lpstr>
      <vt:lpstr>Teorie… infondate</vt:lpstr>
      <vt:lpstr>Le radici della violenza domestica </vt:lpstr>
      <vt:lpstr>La violenza domestica</vt:lpstr>
      <vt:lpstr>Diapositiva 30</vt:lpstr>
      <vt:lpstr>Diapositiva 31</vt:lpstr>
      <vt:lpstr>Spirale  della violenza…</vt:lpstr>
      <vt:lpstr>Dentro la spirale… Perché?</vt:lpstr>
      <vt:lpstr>Cosa succede ………</vt:lpstr>
      <vt:lpstr>Diapositiva 35</vt:lpstr>
      <vt:lpstr>QUALI  SOLUZIONI  POSSIBILI?</vt:lpstr>
      <vt:lpstr>Diapositiva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Stereotipi culturali e la cultura della violenza  (differenza fra sesso e genere, i miti sulla violenza domestica, gli stereotipi,)</dc:title>
  <dc:creator>mondo rosa</dc:creator>
  <cp:lastModifiedBy>Elisabetta</cp:lastModifiedBy>
  <cp:revision>160</cp:revision>
  <dcterms:created xsi:type="dcterms:W3CDTF">2016-12-28T14:59:35Z</dcterms:created>
  <dcterms:modified xsi:type="dcterms:W3CDTF">2020-11-17T16:47:08Z</dcterms:modified>
</cp:coreProperties>
</file>